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 id="2147483700" r:id="rId2"/>
  </p:sldMasterIdLst>
  <p:notesMasterIdLst>
    <p:notesMasterId r:id="rId32"/>
  </p:notesMasterIdLst>
  <p:sldIdLst>
    <p:sldId id="256" r:id="rId3"/>
    <p:sldId id="257" r:id="rId4"/>
    <p:sldId id="258" r:id="rId5"/>
    <p:sldId id="259" r:id="rId6"/>
    <p:sldId id="285" r:id="rId7"/>
    <p:sldId id="260" r:id="rId8"/>
    <p:sldId id="286" r:id="rId9"/>
    <p:sldId id="261" r:id="rId10"/>
    <p:sldId id="287" r:id="rId11"/>
    <p:sldId id="288" r:id="rId12"/>
    <p:sldId id="262" r:id="rId13"/>
    <p:sldId id="289" r:id="rId14"/>
    <p:sldId id="266" r:id="rId15"/>
    <p:sldId id="265" r:id="rId16"/>
    <p:sldId id="290" r:id="rId17"/>
    <p:sldId id="291" r:id="rId18"/>
    <p:sldId id="263" r:id="rId19"/>
    <p:sldId id="264" r:id="rId20"/>
    <p:sldId id="267" r:id="rId21"/>
    <p:sldId id="283" r:id="rId22"/>
    <p:sldId id="280" r:id="rId23"/>
    <p:sldId id="273" r:id="rId24"/>
    <p:sldId id="274" r:id="rId25"/>
    <p:sldId id="275" r:id="rId26"/>
    <p:sldId id="276" r:id="rId27"/>
    <p:sldId id="277" r:id="rId28"/>
    <p:sldId id="281" r:id="rId29"/>
    <p:sldId id="270" r:id="rId30"/>
    <p:sldId id="26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82"/>
    <p:restoredTop sz="72240"/>
  </p:normalViewPr>
  <p:slideViewPr>
    <p:cSldViewPr snapToGrid="0">
      <p:cViewPr varScale="1">
        <p:scale>
          <a:sx n="76" d="100"/>
          <a:sy n="76" d="100"/>
        </p:scale>
        <p:origin x="1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86960-5B8F-4F40-8820-05641C72A4A8}" type="datetimeFigureOut">
              <a:rPr lang="en-US" smtClean="0"/>
              <a:t>8/28/23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8BF15-C312-0444-A576-60BF8CA377DE}" type="slidenum">
              <a:rPr lang="en-US" smtClean="0"/>
              <a:t>‹#›</a:t>
            </a:fld>
            <a:endParaRPr lang="en-US"/>
          </a:p>
        </p:txBody>
      </p:sp>
    </p:spTree>
    <p:extLst>
      <p:ext uri="{BB962C8B-B14F-4D97-AF65-F5344CB8AC3E}">
        <p14:creationId xmlns:p14="http://schemas.microsoft.com/office/powerpoint/2010/main" val="318066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section describes how your organization will access whether the program is operating according to plan and achieving the intended outcomes.</a:t>
            </a:r>
          </a:p>
          <a:p>
            <a:r>
              <a:rPr lang="en-US" dirty="0"/>
              <a:t>The two parts of the evaluation – outcome evaluation and process evaluation.</a:t>
            </a:r>
          </a:p>
          <a:p>
            <a:r>
              <a:rPr lang="en-US" dirty="0"/>
              <a:t>Outcome evaluation measures results  - how much change did your program produce.</a:t>
            </a:r>
          </a:p>
          <a:p>
            <a:r>
              <a:rPr lang="en-US" dirty="0"/>
              <a:t>Process evaluation examines the methods used and whether the program is operating according to plan.</a:t>
            </a:r>
          </a:p>
          <a:p>
            <a:r>
              <a:rPr lang="en-US" dirty="0"/>
              <a:t>Before you design the evaluation, you must have clear, measurable and achievable program outcomes. </a:t>
            </a:r>
          </a:p>
          <a:p>
            <a:endParaRPr lang="en-US" dirty="0"/>
          </a:p>
        </p:txBody>
      </p:sp>
      <p:sp>
        <p:nvSpPr>
          <p:cNvPr id="4" name="Slide Number Placeholder 3"/>
          <p:cNvSpPr>
            <a:spLocks noGrp="1"/>
          </p:cNvSpPr>
          <p:nvPr>
            <p:ph type="sldNum" sz="quarter" idx="5"/>
          </p:nvPr>
        </p:nvSpPr>
        <p:spPr/>
        <p:txBody>
          <a:bodyPr/>
          <a:lstStyle/>
          <a:p>
            <a:fld id="{73F8BF15-C312-0444-A576-60BF8CA377DE}" type="slidenum">
              <a:rPr lang="en-US" smtClean="0"/>
              <a:t>12</a:t>
            </a:fld>
            <a:endParaRPr lang="en-US"/>
          </a:p>
        </p:txBody>
      </p:sp>
    </p:spTree>
    <p:extLst>
      <p:ext uri="{BB962C8B-B14F-4D97-AF65-F5344CB8AC3E}">
        <p14:creationId xmlns:p14="http://schemas.microsoft.com/office/powerpoint/2010/main" val="135279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section describes how your organization will access whether the program is operating according to plan and achieving the intended outcomes.</a:t>
            </a:r>
          </a:p>
          <a:p>
            <a:r>
              <a:rPr lang="en-US" dirty="0"/>
              <a:t>The two parts of the evaluation – outcome evaluation and process evaluation.</a:t>
            </a:r>
          </a:p>
          <a:p>
            <a:r>
              <a:rPr lang="en-US" dirty="0"/>
              <a:t>Outcome evaluation measures results  - how much change did your program produce.</a:t>
            </a:r>
          </a:p>
          <a:p>
            <a:r>
              <a:rPr lang="en-US" dirty="0"/>
              <a:t>Process evaluation examines the methods used and whether the program is operating according to plan.</a:t>
            </a:r>
          </a:p>
          <a:p>
            <a:r>
              <a:rPr lang="en-US" dirty="0"/>
              <a:t>Before you design the evaluation, you must have clear, measurable and achievable program outcomes. </a:t>
            </a:r>
          </a:p>
          <a:p>
            <a:endParaRPr lang="en-US" dirty="0"/>
          </a:p>
        </p:txBody>
      </p:sp>
      <p:sp>
        <p:nvSpPr>
          <p:cNvPr id="4" name="Slide Number Placeholder 3"/>
          <p:cNvSpPr>
            <a:spLocks noGrp="1"/>
          </p:cNvSpPr>
          <p:nvPr>
            <p:ph type="sldNum" sz="quarter" idx="5"/>
          </p:nvPr>
        </p:nvSpPr>
        <p:spPr/>
        <p:txBody>
          <a:bodyPr/>
          <a:lstStyle/>
          <a:p>
            <a:fld id="{73F8BF15-C312-0444-A576-60BF8CA377DE}" type="slidenum">
              <a:rPr lang="en-US" smtClean="0"/>
              <a:t>15</a:t>
            </a:fld>
            <a:endParaRPr lang="en-US"/>
          </a:p>
        </p:txBody>
      </p:sp>
    </p:spTree>
    <p:extLst>
      <p:ext uri="{BB962C8B-B14F-4D97-AF65-F5344CB8AC3E}">
        <p14:creationId xmlns:p14="http://schemas.microsoft.com/office/powerpoint/2010/main" val="223582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Information about the grant</a:t>
            </a:r>
          </a:p>
          <a:p>
            <a:r>
              <a:rPr lang="en-US" dirty="0"/>
              <a:t>Innovative</a:t>
            </a:r>
          </a:p>
          <a:p>
            <a:r>
              <a:rPr lang="en-US" dirty="0"/>
              <a:t>Creative</a:t>
            </a:r>
          </a:p>
          <a:p>
            <a:r>
              <a:rPr lang="en-US" dirty="0"/>
              <a:t>Project-based</a:t>
            </a:r>
          </a:p>
          <a:p>
            <a:r>
              <a:rPr lang="en-US" dirty="0"/>
              <a:t>BAF website </a:t>
            </a:r>
            <a:r>
              <a:rPr lang="en-US" dirty="0" err="1"/>
              <a:t>BAFWV.org</a:t>
            </a:r>
            <a:endParaRPr lang="en-US" dirty="0"/>
          </a:p>
          <a:p>
            <a:endParaRPr lang="en-US" dirty="0"/>
          </a:p>
        </p:txBody>
      </p:sp>
      <p:sp>
        <p:nvSpPr>
          <p:cNvPr id="4" name="Slide Number Placeholder 3"/>
          <p:cNvSpPr>
            <a:spLocks noGrp="1"/>
          </p:cNvSpPr>
          <p:nvPr>
            <p:ph type="sldNum" sz="quarter" idx="5"/>
          </p:nvPr>
        </p:nvSpPr>
        <p:spPr/>
        <p:txBody>
          <a:bodyPr/>
          <a:lstStyle/>
          <a:p>
            <a:fld id="{73F8BF15-C312-0444-A576-60BF8CA377DE}" type="slidenum">
              <a:rPr lang="en-US" smtClean="0"/>
              <a:t>22</a:t>
            </a:fld>
            <a:endParaRPr lang="en-US"/>
          </a:p>
        </p:txBody>
      </p:sp>
    </p:spTree>
    <p:extLst>
      <p:ext uri="{BB962C8B-B14F-4D97-AF65-F5344CB8AC3E}">
        <p14:creationId xmlns:p14="http://schemas.microsoft.com/office/powerpoint/2010/main" val="172869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73F8BF15-C312-0444-A576-60BF8CA377DE}" type="slidenum">
              <a:rPr lang="en-US" smtClean="0"/>
              <a:t>23</a:t>
            </a:fld>
            <a:endParaRPr lang="en-US"/>
          </a:p>
        </p:txBody>
      </p:sp>
    </p:spTree>
    <p:extLst>
      <p:ext uri="{BB962C8B-B14F-4D97-AF65-F5344CB8AC3E}">
        <p14:creationId xmlns:p14="http://schemas.microsoft.com/office/powerpoint/2010/main" val="2958829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the </a:t>
            </a:r>
            <a:r>
              <a:rPr lang="en-US" sz="1200" dirty="0"/>
              <a:t>https://</a:t>
            </a:r>
            <a:r>
              <a:rPr lang="en-US" sz="1200" dirty="0" err="1"/>
              <a:t>www.bafwv.org</a:t>
            </a:r>
            <a:r>
              <a:rPr lang="en-US" sz="1200" dirty="0"/>
              <a:t>/uploads/5/2/8/1/52817871/</a:t>
            </a:r>
            <a:r>
              <a:rPr lang="en-US" sz="1200" dirty="0" err="1"/>
              <a:t>graphing_our_success_application.pdf</a:t>
            </a:r>
            <a:r>
              <a:rPr lang="en-US" sz="1200" dirty="0"/>
              <a:t> to view an example of a fully funded grant award.</a:t>
            </a:r>
            <a:endParaRPr lang="en-US" dirty="0"/>
          </a:p>
        </p:txBody>
      </p:sp>
      <p:sp>
        <p:nvSpPr>
          <p:cNvPr id="4" name="Slide Number Placeholder 3"/>
          <p:cNvSpPr>
            <a:spLocks noGrp="1"/>
          </p:cNvSpPr>
          <p:nvPr>
            <p:ph type="sldNum" sz="quarter" idx="5"/>
          </p:nvPr>
        </p:nvSpPr>
        <p:spPr/>
        <p:txBody>
          <a:bodyPr/>
          <a:lstStyle/>
          <a:p>
            <a:fld id="{73F8BF15-C312-0444-A576-60BF8CA377DE}" type="slidenum">
              <a:rPr lang="en-US" smtClean="0"/>
              <a:t>26</a:t>
            </a:fld>
            <a:endParaRPr lang="en-US"/>
          </a:p>
        </p:txBody>
      </p:sp>
    </p:spTree>
    <p:extLst>
      <p:ext uri="{BB962C8B-B14F-4D97-AF65-F5344CB8AC3E}">
        <p14:creationId xmlns:p14="http://schemas.microsoft.com/office/powerpoint/2010/main" val="135524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22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4882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830017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68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595045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85164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1028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808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257060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068219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53316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686012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99044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007300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8772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625234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56601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529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22654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32140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01799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8/28/23</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27495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8/28/23</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39486880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8/28/23</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3963847402"/>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afwv.org/students-first-grant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3" descr="A web of dots connected">
            <a:extLst>
              <a:ext uri="{FF2B5EF4-FFF2-40B4-BE49-F238E27FC236}">
                <a16:creationId xmlns:a16="http://schemas.microsoft.com/office/drawing/2014/main" id="{17D62A25-53E1-89F6-2BAC-710774127B0B}"/>
              </a:ext>
            </a:extLst>
          </p:cNvPr>
          <p:cNvPicPr>
            <a:picLocks noChangeAspect="1"/>
          </p:cNvPicPr>
          <p:nvPr/>
        </p:nvPicPr>
        <p:blipFill rotWithShape="1">
          <a:blip r:embed="rId2"/>
          <a:srcRect l="20444" r="1" b="1"/>
          <a:stretch/>
        </p:blipFill>
        <p:spPr>
          <a:xfrm>
            <a:off x="20" y="324101"/>
            <a:ext cx="12191998" cy="6858000"/>
          </a:xfrm>
          <a:prstGeom prst="rect">
            <a:avLst/>
          </a:prstGeom>
        </p:spPr>
      </p:pic>
      <p:sp useBgFill="1">
        <p:nvSpPr>
          <p:cNvPr id="25" name="Rectangle 10">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14B4EB-9985-B6FD-4CA2-562B60150050}"/>
              </a:ext>
            </a:extLst>
          </p:cNvPr>
          <p:cNvSpPr>
            <a:spLocks noGrp="1"/>
          </p:cNvSpPr>
          <p:nvPr>
            <p:ph type="ctrTitle"/>
          </p:nvPr>
        </p:nvSpPr>
        <p:spPr>
          <a:xfrm>
            <a:off x="761981" y="1520281"/>
            <a:ext cx="10808695" cy="2904035"/>
          </a:xfrm>
        </p:spPr>
        <p:txBody>
          <a:bodyPr anchor="t">
            <a:normAutofit/>
          </a:bodyPr>
          <a:lstStyle/>
          <a:p>
            <a:r>
              <a:rPr lang="en-US" sz="3200" b="1" i="0" dirty="0">
                <a:effectLst/>
                <a:latin typeface="Söhne"/>
              </a:rPr>
              <a:t>Grant Writing Tips for K-12 Educators</a:t>
            </a:r>
            <a:r>
              <a:rPr lang="en-US" sz="3200" b="0" i="0" dirty="0">
                <a:solidFill>
                  <a:srgbClr val="374151"/>
                </a:solidFill>
                <a:effectLst/>
                <a:latin typeface="Söhne"/>
              </a:rPr>
              <a:t> </a:t>
            </a:r>
            <a:br>
              <a:rPr lang="en-US" sz="3200" b="0" i="0" dirty="0">
                <a:solidFill>
                  <a:srgbClr val="374151"/>
                </a:solidFill>
                <a:effectLst/>
                <a:latin typeface="Söhne"/>
              </a:rPr>
            </a:br>
            <a:r>
              <a:rPr lang="en-US" sz="3200" b="0" i="1" dirty="0">
                <a:solidFill>
                  <a:srgbClr val="374151"/>
                </a:solidFill>
                <a:effectLst/>
                <a:latin typeface="Söhne"/>
              </a:rPr>
              <a:t>Unlocking Funding Opportunities for Your Classroom</a:t>
            </a:r>
            <a:endParaRPr lang="en-US" sz="4400" dirty="0"/>
          </a:p>
        </p:txBody>
      </p:sp>
      <p:sp>
        <p:nvSpPr>
          <p:cNvPr id="3" name="Subtitle 2">
            <a:extLst>
              <a:ext uri="{FF2B5EF4-FFF2-40B4-BE49-F238E27FC236}">
                <a16:creationId xmlns:a16="http://schemas.microsoft.com/office/drawing/2014/main" id="{B04EA7CA-6436-2C49-2011-9A2110993FE3}"/>
              </a:ext>
            </a:extLst>
          </p:cNvPr>
          <p:cNvSpPr>
            <a:spLocks noGrp="1"/>
          </p:cNvSpPr>
          <p:nvPr>
            <p:ph type="subTitle" idx="1"/>
          </p:nvPr>
        </p:nvSpPr>
        <p:spPr>
          <a:xfrm>
            <a:off x="946628" y="4787944"/>
            <a:ext cx="8178322" cy="789300"/>
          </a:xfrm>
        </p:spPr>
        <p:txBody>
          <a:bodyPr>
            <a:noAutofit/>
          </a:bodyPr>
          <a:lstStyle/>
          <a:p>
            <a:r>
              <a:rPr lang="en-US" sz="2400" dirty="0"/>
              <a:t>Michelle Leftwich, Director of Federal Programs</a:t>
            </a:r>
          </a:p>
          <a:p>
            <a:r>
              <a:rPr lang="en-US" sz="2400" dirty="0"/>
              <a:t>Raleigh County Schools</a:t>
            </a:r>
          </a:p>
        </p:txBody>
      </p:sp>
      <p:cxnSp>
        <p:nvCxnSpPr>
          <p:cNvPr id="26" name="Straight Connector 12">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23323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B85F-4A2B-51BF-DC04-B78ADF774C8C}"/>
              </a:ext>
            </a:extLst>
          </p:cNvPr>
          <p:cNvSpPr>
            <a:spLocks noGrp="1"/>
          </p:cNvSpPr>
          <p:nvPr>
            <p:ph type="title"/>
          </p:nvPr>
        </p:nvSpPr>
        <p:spPr/>
        <p:txBody>
          <a:bodyPr/>
          <a:lstStyle/>
          <a:p>
            <a:r>
              <a:rPr lang="en-US" dirty="0"/>
              <a:t>OUTCOMES	</a:t>
            </a:r>
          </a:p>
        </p:txBody>
      </p:sp>
      <p:sp>
        <p:nvSpPr>
          <p:cNvPr id="3" name="Content Placeholder 2">
            <a:extLst>
              <a:ext uri="{FF2B5EF4-FFF2-40B4-BE49-F238E27FC236}">
                <a16:creationId xmlns:a16="http://schemas.microsoft.com/office/drawing/2014/main" id="{AA9A72E7-AD5E-1826-949B-FBB5D8D101DD}"/>
              </a:ext>
            </a:extLst>
          </p:cNvPr>
          <p:cNvSpPr>
            <a:spLocks noGrp="1"/>
          </p:cNvSpPr>
          <p:nvPr>
            <p:ph idx="1"/>
          </p:nvPr>
        </p:nvSpPr>
        <p:spPr>
          <a:xfrm>
            <a:off x="1429566" y="2286000"/>
            <a:ext cx="10559234" cy="3810000"/>
          </a:xfrm>
        </p:spPr>
        <p:txBody>
          <a:bodyPr>
            <a:normAutofit/>
          </a:bodyPr>
          <a:lstStyle/>
          <a:p>
            <a:pPr marL="0" indent="0">
              <a:buNone/>
            </a:pPr>
            <a:r>
              <a:rPr lang="en-US" sz="2000" dirty="0"/>
              <a:t>Program Outcomes are concise statements that answer the following questions:</a:t>
            </a:r>
          </a:p>
          <a:p>
            <a:r>
              <a:rPr lang="en-US" sz="2000" dirty="0"/>
              <a:t>Who or what will change?</a:t>
            </a:r>
          </a:p>
          <a:p>
            <a:r>
              <a:rPr lang="en-US" sz="2000" dirty="0"/>
              <a:t>How many?</a:t>
            </a:r>
          </a:p>
          <a:p>
            <a:r>
              <a:rPr lang="en-US" sz="2000" dirty="0"/>
              <a:t>How much change will take place?</a:t>
            </a:r>
          </a:p>
          <a:p>
            <a:r>
              <a:rPr lang="en-US" sz="2000" dirty="0"/>
              <a:t>What type of change?</a:t>
            </a:r>
          </a:p>
          <a:p>
            <a:r>
              <a:rPr lang="en-US" sz="2000" dirty="0"/>
              <a:t>When will the change occur?</a:t>
            </a:r>
          </a:p>
        </p:txBody>
      </p:sp>
    </p:spTree>
    <p:extLst>
      <p:ext uri="{BB962C8B-B14F-4D97-AF65-F5344CB8AC3E}">
        <p14:creationId xmlns:p14="http://schemas.microsoft.com/office/powerpoint/2010/main" val="424576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CABE8D-EC70-DDCE-E191-EF3736C0AE8E}"/>
              </a:ext>
            </a:extLst>
          </p:cNvPr>
          <p:cNvSpPr>
            <a:spLocks noGrp="1"/>
          </p:cNvSpPr>
          <p:nvPr>
            <p:ph sz="half" idx="1"/>
          </p:nvPr>
        </p:nvSpPr>
        <p:spPr>
          <a:xfrm>
            <a:off x="837896" y="2124829"/>
            <a:ext cx="5067300" cy="3960435"/>
          </a:xfrm>
        </p:spPr>
        <p:txBody>
          <a:bodyPr>
            <a:normAutofit lnSpcReduction="10000"/>
          </a:bodyPr>
          <a:lstStyle/>
          <a:p>
            <a:pPr marL="0" indent="0" algn="l">
              <a:buNone/>
            </a:pPr>
            <a:r>
              <a:rPr lang="en-US" sz="2800" b="1" i="0" dirty="0">
                <a:effectLst/>
                <a:latin typeface="Söhne"/>
              </a:rPr>
              <a:t>Measurable Objectives</a:t>
            </a:r>
          </a:p>
          <a:p>
            <a:pPr marL="0" indent="0" algn="l">
              <a:buNone/>
            </a:pPr>
            <a:r>
              <a:rPr lang="en-US" sz="2400" b="0" i="0" dirty="0">
                <a:effectLst/>
                <a:latin typeface="Söhne"/>
              </a:rPr>
              <a:t>	--</a:t>
            </a:r>
            <a:r>
              <a:rPr lang="en-US" sz="2400" b="0" i="0" dirty="0">
                <a:effectLst/>
              </a:rPr>
              <a:t>Define clear and 	measurable goals for the 	project.</a:t>
            </a:r>
          </a:p>
          <a:p>
            <a:pPr marL="0" indent="0" algn="l">
              <a:buNone/>
            </a:pPr>
            <a:r>
              <a:rPr lang="en-US" sz="2400" b="0" i="0" dirty="0">
                <a:effectLst/>
              </a:rPr>
              <a:t>	</a:t>
            </a:r>
          </a:p>
          <a:p>
            <a:pPr marL="0" indent="0" algn="l">
              <a:buNone/>
            </a:pPr>
            <a:r>
              <a:rPr lang="en-US" sz="2400" dirty="0"/>
              <a:t>	--</a:t>
            </a:r>
            <a:r>
              <a:rPr lang="en-US" sz="2400" b="0" i="0" dirty="0">
                <a:effectLst/>
              </a:rPr>
              <a:t>Explain how you will assess 	the project's success.</a:t>
            </a:r>
          </a:p>
          <a:p>
            <a:pPr marL="0" indent="0">
              <a:buNone/>
            </a:pPr>
            <a:endParaRPr lang="en-US" sz="2000" dirty="0"/>
          </a:p>
        </p:txBody>
      </p:sp>
      <p:sp>
        <p:nvSpPr>
          <p:cNvPr id="4" name="Content Placeholder 3">
            <a:extLst>
              <a:ext uri="{FF2B5EF4-FFF2-40B4-BE49-F238E27FC236}">
                <a16:creationId xmlns:a16="http://schemas.microsoft.com/office/drawing/2014/main" id="{594C4ECD-7A09-D0D5-31C4-A7A046BF9401}"/>
              </a:ext>
            </a:extLst>
          </p:cNvPr>
          <p:cNvSpPr>
            <a:spLocks noGrp="1"/>
          </p:cNvSpPr>
          <p:nvPr>
            <p:ph sz="half" idx="2"/>
          </p:nvPr>
        </p:nvSpPr>
        <p:spPr>
          <a:xfrm>
            <a:off x="6934200" y="2124830"/>
            <a:ext cx="5067300" cy="3960435"/>
          </a:xfrm>
        </p:spPr>
        <p:txBody>
          <a:bodyPr>
            <a:normAutofit lnSpcReduction="10000"/>
          </a:bodyPr>
          <a:lstStyle/>
          <a:p>
            <a:pPr marL="0" indent="0">
              <a:buNone/>
            </a:pPr>
            <a:r>
              <a:rPr lang="en-US" dirty="0"/>
              <a:t>Example:</a:t>
            </a:r>
          </a:p>
          <a:p>
            <a:pPr marL="0" indent="0">
              <a:buNone/>
            </a:pPr>
            <a:r>
              <a:rPr lang="en-US" b="0" i="0" dirty="0">
                <a:effectLst/>
                <a:latin typeface="Söhne"/>
              </a:rPr>
              <a:t>Deliver a series of structured workshops focused on fundamental digital skills, including computer operation, internet navigation, online communication, and basic software proficiency.</a:t>
            </a:r>
          </a:p>
          <a:p>
            <a:pPr marL="0" indent="0">
              <a:buNone/>
            </a:pPr>
            <a:endParaRPr lang="en-US" b="0" i="0" dirty="0">
              <a:effectLst/>
              <a:latin typeface="Söhne"/>
            </a:endParaRPr>
          </a:p>
          <a:p>
            <a:pPr marL="0" indent="0">
              <a:buNone/>
            </a:pPr>
            <a:r>
              <a:rPr lang="en-US" b="0" i="0" dirty="0">
                <a:effectLst/>
                <a:latin typeface="Söhne"/>
              </a:rPr>
              <a:t>After</a:t>
            </a:r>
            <a:r>
              <a:rPr lang="en-US" dirty="0">
                <a:latin typeface="Söhne"/>
              </a:rPr>
              <a:t> attending the program activities, the participants will demonstrate a 75% increase in i</a:t>
            </a:r>
            <a:r>
              <a:rPr lang="en-US" b="0" i="0" dirty="0">
                <a:effectLst/>
                <a:latin typeface="Söhne"/>
              </a:rPr>
              <a:t>mproved digital literacy skills, as measured through pre- and post-assessments.</a:t>
            </a:r>
            <a:endParaRPr lang="en-US" dirty="0"/>
          </a:p>
        </p:txBody>
      </p:sp>
    </p:spTree>
    <p:extLst>
      <p:ext uri="{BB962C8B-B14F-4D97-AF65-F5344CB8AC3E}">
        <p14:creationId xmlns:p14="http://schemas.microsoft.com/office/powerpoint/2010/main" val="4181076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949130-F4C8-4E64-AD1A-B3611E435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3" name="Rectangle 12">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useBgFill="1">
        <p:nvSpPr>
          <p:cNvPr id="15" name="Oval 14">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5" name="Title 4">
            <a:extLst>
              <a:ext uri="{FF2B5EF4-FFF2-40B4-BE49-F238E27FC236}">
                <a16:creationId xmlns:a16="http://schemas.microsoft.com/office/drawing/2014/main" id="{4FCD9A69-4793-8E73-8DD7-D182A58B0047}"/>
              </a:ext>
            </a:extLst>
          </p:cNvPr>
          <p:cNvSpPr>
            <a:spLocks noGrp="1"/>
          </p:cNvSpPr>
          <p:nvPr>
            <p:ph type="title"/>
          </p:nvPr>
        </p:nvSpPr>
        <p:spPr>
          <a:xfrm>
            <a:off x="1044054" y="2286000"/>
            <a:ext cx="3965456" cy="2285999"/>
          </a:xfrm>
        </p:spPr>
        <p:txBody>
          <a:bodyPr anchor="ctr">
            <a:normAutofit/>
          </a:bodyPr>
          <a:lstStyle/>
          <a:p>
            <a:pPr algn="ctr"/>
            <a:r>
              <a:rPr lang="en-US" sz="3600" dirty="0"/>
              <a:t>PART Three</a:t>
            </a:r>
          </a:p>
        </p:txBody>
      </p:sp>
      <p:sp>
        <p:nvSpPr>
          <p:cNvPr id="12" name="Content Placeholder 5">
            <a:extLst>
              <a:ext uri="{FF2B5EF4-FFF2-40B4-BE49-F238E27FC236}">
                <a16:creationId xmlns:a16="http://schemas.microsoft.com/office/drawing/2014/main" id="{7D9B7ADE-83CA-83EF-6D64-DA323E1E2B56}"/>
              </a:ext>
            </a:extLst>
          </p:cNvPr>
          <p:cNvSpPr>
            <a:spLocks noGrp="1"/>
          </p:cNvSpPr>
          <p:nvPr>
            <p:ph idx="1"/>
          </p:nvPr>
        </p:nvSpPr>
        <p:spPr>
          <a:xfrm>
            <a:off x="6231467" y="296333"/>
            <a:ext cx="5842000" cy="6307667"/>
          </a:xfrm>
        </p:spPr>
        <p:txBody>
          <a:bodyPr anchor="ctr">
            <a:normAutofit/>
          </a:bodyPr>
          <a:lstStyle/>
          <a:p>
            <a:pPr marL="0" indent="0">
              <a:lnSpc>
                <a:spcPct val="120000"/>
              </a:lnSpc>
              <a:buNone/>
            </a:pPr>
            <a:r>
              <a:rPr lang="en-US" sz="2400" b="1" dirty="0"/>
              <a:t>Methods</a:t>
            </a:r>
            <a:endParaRPr lang="en-US" sz="2400" dirty="0"/>
          </a:p>
          <a:p>
            <a:pPr marL="0" indent="0">
              <a:lnSpc>
                <a:spcPct val="120000"/>
              </a:lnSpc>
              <a:buNone/>
            </a:pPr>
            <a:r>
              <a:rPr lang="en-US" dirty="0"/>
              <a:t>Responds to the problem’s causes. Justifies the choice of the approach and presents a detailed plan for program implementation.</a:t>
            </a:r>
          </a:p>
          <a:p>
            <a:pPr marL="0" indent="0">
              <a:lnSpc>
                <a:spcPct val="120000"/>
              </a:lnSpc>
              <a:buNone/>
            </a:pPr>
            <a:endParaRPr lang="en-US" dirty="0"/>
          </a:p>
          <a:p>
            <a:pPr marL="0" indent="0">
              <a:lnSpc>
                <a:spcPct val="120000"/>
              </a:lnSpc>
              <a:buNone/>
            </a:pPr>
            <a:endParaRPr lang="en-US" sz="2400" b="1" dirty="0"/>
          </a:p>
          <a:p>
            <a:pPr marL="0" indent="0">
              <a:lnSpc>
                <a:spcPct val="120000"/>
              </a:lnSpc>
              <a:buNone/>
            </a:pPr>
            <a:r>
              <a:rPr lang="en-US" sz="2400" b="1" dirty="0"/>
              <a:t>Evaluation</a:t>
            </a:r>
            <a:r>
              <a:rPr lang="en-US" sz="1700" dirty="0"/>
              <a:t> </a:t>
            </a:r>
          </a:p>
          <a:p>
            <a:pPr marL="0" indent="0">
              <a:lnSpc>
                <a:spcPct val="120000"/>
              </a:lnSpc>
              <a:buNone/>
            </a:pPr>
            <a:r>
              <a:rPr lang="en-US" dirty="0"/>
              <a:t>Describes how the applicant will assess whether the program activities are proceeding as planned and are producing the expected results. </a:t>
            </a:r>
          </a:p>
        </p:txBody>
      </p:sp>
    </p:spTree>
    <p:extLst>
      <p:ext uri="{BB962C8B-B14F-4D97-AF65-F5344CB8AC3E}">
        <p14:creationId xmlns:p14="http://schemas.microsoft.com/office/powerpoint/2010/main" val="384654391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CABE8D-EC70-DDCE-E191-EF3736C0AE8E}"/>
              </a:ext>
            </a:extLst>
          </p:cNvPr>
          <p:cNvSpPr>
            <a:spLocks noGrp="1"/>
          </p:cNvSpPr>
          <p:nvPr>
            <p:ph sz="half" idx="1"/>
          </p:nvPr>
        </p:nvSpPr>
        <p:spPr>
          <a:xfrm>
            <a:off x="1429566" y="2135565"/>
            <a:ext cx="5504634" cy="3960435"/>
          </a:xfrm>
        </p:spPr>
        <p:txBody>
          <a:bodyPr>
            <a:normAutofit/>
          </a:bodyPr>
          <a:lstStyle/>
          <a:p>
            <a:pPr marL="0" indent="0" algn="l">
              <a:buNone/>
            </a:pPr>
            <a:r>
              <a:rPr lang="en-US" sz="2800" b="1" i="0" dirty="0">
                <a:effectLst/>
                <a:latin typeface="Söhne"/>
              </a:rPr>
              <a:t>Innovative Approach</a:t>
            </a:r>
          </a:p>
          <a:p>
            <a:pPr marL="0" indent="0" algn="l">
              <a:buNone/>
            </a:pPr>
            <a:r>
              <a:rPr lang="en-US" sz="2400" b="0" i="0" dirty="0">
                <a:effectLst/>
                <a:latin typeface="Söhne"/>
              </a:rPr>
              <a:t>	--</a:t>
            </a:r>
            <a:r>
              <a:rPr lang="en-US" sz="2400" b="0" i="0" dirty="0">
                <a:effectLst/>
              </a:rPr>
              <a:t>Showcase how your project 	stands out from the rest.</a:t>
            </a:r>
          </a:p>
          <a:p>
            <a:pPr marL="0" indent="0" algn="l">
              <a:buNone/>
            </a:pPr>
            <a:r>
              <a:rPr lang="en-US" sz="2400" b="0" i="0" dirty="0">
                <a:effectLst/>
              </a:rPr>
              <a:t>	--Highlight creative teaching 	methods and engaging 	activities.</a:t>
            </a:r>
          </a:p>
          <a:p>
            <a:pPr marL="0" indent="0" algn="l">
              <a:buNone/>
            </a:pPr>
            <a:endParaRPr lang="en-US" sz="2000" b="0" i="0" dirty="0">
              <a:effectLst/>
              <a:latin typeface="Söhne"/>
            </a:endParaRPr>
          </a:p>
          <a:p>
            <a:pPr marL="0" indent="0">
              <a:buNone/>
            </a:pPr>
            <a:endParaRPr lang="en-US" sz="2000" dirty="0"/>
          </a:p>
        </p:txBody>
      </p:sp>
      <p:sp>
        <p:nvSpPr>
          <p:cNvPr id="4" name="Content Placeholder 3">
            <a:extLst>
              <a:ext uri="{FF2B5EF4-FFF2-40B4-BE49-F238E27FC236}">
                <a16:creationId xmlns:a16="http://schemas.microsoft.com/office/drawing/2014/main" id="{594C4ECD-7A09-D0D5-31C4-A7A046BF9401}"/>
              </a:ext>
            </a:extLst>
          </p:cNvPr>
          <p:cNvSpPr>
            <a:spLocks noGrp="1"/>
          </p:cNvSpPr>
          <p:nvPr>
            <p:ph sz="half" idx="2"/>
          </p:nvPr>
        </p:nvSpPr>
        <p:spPr>
          <a:xfrm>
            <a:off x="7277100" y="2194680"/>
            <a:ext cx="4495800" cy="3960435"/>
          </a:xfrm>
        </p:spPr>
        <p:txBody>
          <a:bodyPr/>
          <a:lstStyle/>
          <a:p>
            <a:pPr marL="0" indent="0">
              <a:buNone/>
            </a:pPr>
            <a:r>
              <a:rPr lang="en-US" dirty="0"/>
              <a:t>Example:</a:t>
            </a:r>
          </a:p>
          <a:p>
            <a:pPr marL="0" indent="0">
              <a:buNone/>
            </a:pPr>
            <a:r>
              <a:rPr lang="en-US" b="0" i="0" dirty="0">
                <a:effectLst/>
                <a:latin typeface="Söhne"/>
              </a:rPr>
              <a:t>Design a curriculum in collaboration with experienced educators and industry professionals, ensuring its relevance and effectiveness.</a:t>
            </a:r>
          </a:p>
          <a:p>
            <a:pPr marL="0" indent="0">
              <a:buNone/>
            </a:pPr>
            <a:r>
              <a:rPr lang="en-US" b="0" i="0" dirty="0">
                <a:effectLst/>
                <a:latin typeface="Söhne"/>
              </a:rPr>
              <a:t>Organize field trips to local tech companies and institutions, exposing participants to real-world tech environments.</a:t>
            </a:r>
            <a:endParaRPr lang="en-US" dirty="0">
              <a:latin typeface="Söhne"/>
            </a:endParaRPr>
          </a:p>
          <a:p>
            <a:pPr marL="0" indent="0">
              <a:buNone/>
            </a:pPr>
            <a:endParaRPr lang="en-US" dirty="0"/>
          </a:p>
        </p:txBody>
      </p:sp>
    </p:spTree>
    <p:extLst>
      <p:ext uri="{BB962C8B-B14F-4D97-AF65-F5344CB8AC3E}">
        <p14:creationId xmlns:p14="http://schemas.microsoft.com/office/powerpoint/2010/main" val="1910081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CABE8D-EC70-DDCE-E191-EF3736C0AE8E}"/>
              </a:ext>
            </a:extLst>
          </p:cNvPr>
          <p:cNvSpPr>
            <a:spLocks noGrp="1"/>
          </p:cNvSpPr>
          <p:nvPr>
            <p:ph sz="half" idx="1"/>
          </p:nvPr>
        </p:nvSpPr>
        <p:spPr>
          <a:xfrm>
            <a:off x="938499" y="1847243"/>
            <a:ext cx="5352234" cy="4322385"/>
          </a:xfrm>
        </p:spPr>
        <p:txBody>
          <a:bodyPr>
            <a:normAutofit/>
          </a:bodyPr>
          <a:lstStyle/>
          <a:p>
            <a:pPr marL="0" indent="0" algn="l">
              <a:buNone/>
            </a:pPr>
            <a:r>
              <a:rPr lang="en-US" sz="2800" b="1" i="0" dirty="0">
                <a:effectLst/>
                <a:latin typeface="Söhne"/>
              </a:rPr>
              <a:t>Collaboration</a:t>
            </a:r>
          </a:p>
          <a:p>
            <a:pPr marL="0" indent="0" algn="l">
              <a:buNone/>
            </a:pPr>
            <a:r>
              <a:rPr lang="en-US" sz="2400" b="0" i="0" dirty="0">
                <a:effectLst/>
                <a:latin typeface="Söhne"/>
              </a:rPr>
              <a:t>	</a:t>
            </a:r>
            <a:r>
              <a:rPr lang="en-US" sz="2400" b="0" i="0" dirty="0">
                <a:effectLst/>
              </a:rPr>
              <a:t>--Emphasize partnerships with 	other educators, schools, or 	community organizations.</a:t>
            </a:r>
          </a:p>
          <a:p>
            <a:pPr marL="0" indent="0" algn="l">
              <a:buNone/>
            </a:pPr>
            <a:r>
              <a:rPr lang="en-US" sz="2400" b="0" i="0" dirty="0">
                <a:effectLst/>
              </a:rPr>
              <a:t>	--Demonstrate a collective 	effort to enhance project 	impact.</a:t>
            </a:r>
          </a:p>
          <a:p>
            <a:pPr marL="0" indent="0">
              <a:buNone/>
            </a:pPr>
            <a:endParaRPr lang="en-US" sz="2000" dirty="0"/>
          </a:p>
        </p:txBody>
      </p:sp>
      <p:sp>
        <p:nvSpPr>
          <p:cNvPr id="4" name="Content Placeholder 3">
            <a:extLst>
              <a:ext uri="{FF2B5EF4-FFF2-40B4-BE49-F238E27FC236}">
                <a16:creationId xmlns:a16="http://schemas.microsoft.com/office/drawing/2014/main" id="{594C4ECD-7A09-D0D5-31C4-A7A046BF9401}"/>
              </a:ext>
            </a:extLst>
          </p:cNvPr>
          <p:cNvSpPr>
            <a:spLocks noGrp="1"/>
          </p:cNvSpPr>
          <p:nvPr>
            <p:ph sz="half" idx="2"/>
          </p:nvPr>
        </p:nvSpPr>
        <p:spPr>
          <a:xfrm>
            <a:off x="7219950" y="2137530"/>
            <a:ext cx="4495800" cy="3960435"/>
          </a:xfrm>
        </p:spPr>
        <p:txBody>
          <a:bodyPr>
            <a:normAutofit/>
          </a:bodyPr>
          <a:lstStyle/>
          <a:p>
            <a:pPr marL="0" indent="0">
              <a:buNone/>
            </a:pPr>
            <a:r>
              <a:rPr lang="en-US" dirty="0"/>
              <a:t>Example:</a:t>
            </a:r>
          </a:p>
          <a:p>
            <a:pPr marL="0" indent="0">
              <a:buNone/>
            </a:pPr>
            <a:r>
              <a:rPr lang="en-US" b="0" i="0" dirty="0">
                <a:effectLst/>
                <a:latin typeface="Söhne"/>
              </a:rPr>
              <a:t>Collaborate with local schools, community centers, and non-profit organizations to identify and enroll underserved youth aged 14-18.</a:t>
            </a:r>
          </a:p>
          <a:p>
            <a:pPr marL="0" indent="0">
              <a:buNone/>
            </a:pPr>
            <a:r>
              <a:rPr lang="en-US" b="0" i="0" dirty="0">
                <a:effectLst/>
                <a:latin typeface="Söhne"/>
              </a:rPr>
              <a:t>Provide mentorship opportunities by partnering participants with tech-savvy volunteers who can offer guidance and support.</a:t>
            </a:r>
          </a:p>
          <a:p>
            <a:pPr marL="0" indent="0">
              <a:buNone/>
            </a:pPr>
            <a:endParaRPr lang="en-US" dirty="0"/>
          </a:p>
        </p:txBody>
      </p:sp>
    </p:spTree>
    <p:extLst>
      <p:ext uri="{BB962C8B-B14F-4D97-AF65-F5344CB8AC3E}">
        <p14:creationId xmlns:p14="http://schemas.microsoft.com/office/powerpoint/2010/main" val="1851673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ABE1-D862-3011-0C3F-C8883C5EBB91}"/>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3AEFF645-B4FA-2243-1EEA-2D97D18C1F5C}"/>
              </a:ext>
            </a:extLst>
          </p:cNvPr>
          <p:cNvSpPr>
            <a:spLocks noGrp="1"/>
          </p:cNvSpPr>
          <p:nvPr>
            <p:ph idx="1"/>
          </p:nvPr>
        </p:nvSpPr>
        <p:spPr/>
        <p:txBody>
          <a:bodyPr/>
          <a:lstStyle/>
          <a:p>
            <a:r>
              <a:rPr lang="en-US" dirty="0"/>
              <a:t>What will be measured?</a:t>
            </a:r>
          </a:p>
          <a:p>
            <a:r>
              <a:rPr lang="en-US" dirty="0"/>
              <a:t>What’s the baseline?</a:t>
            </a:r>
          </a:p>
          <a:p>
            <a:r>
              <a:rPr lang="en-US" dirty="0"/>
              <a:t>What information will be collected?</a:t>
            </a:r>
          </a:p>
          <a:p>
            <a:r>
              <a:rPr lang="en-US" dirty="0"/>
              <a:t>How will information be collected?</a:t>
            </a:r>
          </a:p>
          <a:p>
            <a:r>
              <a:rPr lang="en-US" dirty="0"/>
              <a:t>Who will collect the information?</a:t>
            </a:r>
          </a:p>
          <a:p>
            <a:r>
              <a:rPr lang="en-US" dirty="0"/>
              <a:t>How will the data be analyzed?</a:t>
            </a:r>
          </a:p>
          <a:p>
            <a:r>
              <a:rPr lang="en-US" dirty="0"/>
              <a:t>What reports will be produced when, and how will they be used?</a:t>
            </a:r>
          </a:p>
        </p:txBody>
      </p:sp>
    </p:spTree>
    <p:extLst>
      <p:ext uri="{BB962C8B-B14F-4D97-AF65-F5344CB8AC3E}">
        <p14:creationId xmlns:p14="http://schemas.microsoft.com/office/powerpoint/2010/main" val="404819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949130-F4C8-4E64-AD1A-B3611E435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3" name="Rectangle 12">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useBgFill="1">
        <p:nvSpPr>
          <p:cNvPr id="15" name="Oval 14">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5" name="Title 4">
            <a:extLst>
              <a:ext uri="{FF2B5EF4-FFF2-40B4-BE49-F238E27FC236}">
                <a16:creationId xmlns:a16="http://schemas.microsoft.com/office/drawing/2014/main" id="{4FCD9A69-4793-8E73-8DD7-D182A58B0047}"/>
              </a:ext>
            </a:extLst>
          </p:cNvPr>
          <p:cNvSpPr>
            <a:spLocks noGrp="1"/>
          </p:cNvSpPr>
          <p:nvPr>
            <p:ph type="title"/>
          </p:nvPr>
        </p:nvSpPr>
        <p:spPr>
          <a:xfrm>
            <a:off x="1044054" y="2286000"/>
            <a:ext cx="3965456" cy="2285999"/>
          </a:xfrm>
        </p:spPr>
        <p:txBody>
          <a:bodyPr anchor="ctr">
            <a:normAutofit/>
          </a:bodyPr>
          <a:lstStyle/>
          <a:p>
            <a:pPr algn="ctr"/>
            <a:r>
              <a:rPr lang="en-US" sz="4000" dirty="0"/>
              <a:t>PART FOUR</a:t>
            </a:r>
          </a:p>
        </p:txBody>
      </p:sp>
      <p:sp>
        <p:nvSpPr>
          <p:cNvPr id="12" name="Content Placeholder 5">
            <a:extLst>
              <a:ext uri="{FF2B5EF4-FFF2-40B4-BE49-F238E27FC236}">
                <a16:creationId xmlns:a16="http://schemas.microsoft.com/office/drawing/2014/main" id="{7D9B7ADE-83CA-83EF-6D64-DA323E1E2B56}"/>
              </a:ext>
            </a:extLst>
          </p:cNvPr>
          <p:cNvSpPr>
            <a:spLocks noGrp="1"/>
          </p:cNvSpPr>
          <p:nvPr>
            <p:ph idx="1"/>
          </p:nvPr>
        </p:nvSpPr>
        <p:spPr>
          <a:xfrm>
            <a:off x="6231467" y="296333"/>
            <a:ext cx="5842000" cy="6307667"/>
          </a:xfrm>
        </p:spPr>
        <p:txBody>
          <a:bodyPr anchor="ctr">
            <a:normAutofit/>
          </a:bodyPr>
          <a:lstStyle/>
          <a:p>
            <a:pPr marL="0" indent="0">
              <a:lnSpc>
                <a:spcPct val="120000"/>
              </a:lnSpc>
              <a:buNone/>
            </a:pPr>
            <a:r>
              <a:rPr lang="en-US" sz="2400" b="1" dirty="0"/>
              <a:t>Budget</a:t>
            </a:r>
            <a:endParaRPr lang="en-US" sz="2400" dirty="0"/>
          </a:p>
          <a:p>
            <a:pPr marL="0" indent="0">
              <a:lnSpc>
                <a:spcPct val="120000"/>
              </a:lnSpc>
              <a:buNone/>
            </a:pPr>
            <a:r>
              <a:rPr lang="en-US" dirty="0"/>
              <a:t>Outlines expenses to be provided by the funder and the resources to be provided by the applicant or others. Shows how expenses are calculated and often provides a written justification for each expense.  The budget tells the same story as the Methods Section, but in the language of dollars. </a:t>
            </a:r>
          </a:p>
          <a:p>
            <a:pPr marL="0" indent="0">
              <a:lnSpc>
                <a:spcPct val="120000"/>
              </a:lnSpc>
              <a:buNone/>
            </a:pPr>
            <a:endParaRPr lang="en-US" dirty="0"/>
          </a:p>
          <a:p>
            <a:pPr marL="0" indent="0">
              <a:lnSpc>
                <a:spcPct val="120000"/>
              </a:lnSpc>
              <a:buNone/>
            </a:pPr>
            <a:endParaRPr lang="en-US" dirty="0"/>
          </a:p>
          <a:p>
            <a:pPr marL="0" indent="0">
              <a:lnSpc>
                <a:spcPct val="120000"/>
              </a:lnSpc>
              <a:buNone/>
            </a:pPr>
            <a:r>
              <a:rPr lang="en-US" sz="2400" b="1" dirty="0"/>
              <a:t>Future Support</a:t>
            </a:r>
            <a:r>
              <a:rPr lang="en-US" sz="2400" dirty="0"/>
              <a:t> </a:t>
            </a:r>
          </a:p>
          <a:p>
            <a:pPr marL="0" indent="0">
              <a:lnSpc>
                <a:spcPct val="120000"/>
              </a:lnSpc>
              <a:buNone/>
            </a:pPr>
            <a:r>
              <a:rPr lang="en-US" dirty="0"/>
              <a:t>Describes the strategy for sustaining the program or its positive benefits after grant funding ends. Shows why the requested funding is a good investment.</a:t>
            </a:r>
          </a:p>
          <a:p>
            <a:pPr marL="0" indent="0">
              <a:lnSpc>
                <a:spcPct val="120000"/>
              </a:lnSpc>
              <a:buNone/>
            </a:pPr>
            <a:endParaRPr lang="en-US" dirty="0"/>
          </a:p>
          <a:p>
            <a:pPr>
              <a:lnSpc>
                <a:spcPct val="120000"/>
              </a:lnSpc>
            </a:pPr>
            <a:endParaRPr lang="en-US" sz="1700" dirty="0"/>
          </a:p>
        </p:txBody>
      </p:sp>
    </p:spTree>
    <p:extLst>
      <p:ext uri="{BB962C8B-B14F-4D97-AF65-F5344CB8AC3E}">
        <p14:creationId xmlns:p14="http://schemas.microsoft.com/office/powerpoint/2010/main" val="318407190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CABE8D-EC70-DDCE-E191-EF3736C0AE8E}"/>
              </a:ext>
            </a:extLst>
          </p:cNvPr>
          <p:cNvSpPr>
            <a:spLocks noGrp="1"/>
          </p:cNvSpPr>
          <p:nvPr>
            <p:ph sz="half" idx="1"/>
          </p:nvPr>
        </p:nvSpPr>
        <p:spPr>
          <a:xfrm>
            <a:off x="629466" y="482601"/>
            <a:ext cx="5466534" cy="6172200"/>
          </a:xfrm>
        </p:spPr>
        <p:txBody>
          <a:bodyPr>
            <a:normAutofit lnSpcReduction="10000"/>
          </a:bodyPr>
          <a:lstStyle/>
          <a:p>
            <a:pPr marL="0" indent="0" algn="l">
              <a:buNone/>
            </a:pPr>
            <a:r>
              <a:rPr lang="en-US" sz="2800" b="1" i="0" dirty="0">
                <a:effectLst/>
                <a:latin typeface="Söhne"/>
              </a:rPr>
              <a:t>Budget Breakdown</a:t>
            </a:r>
          </a:p>
          <a:p>
            <a:pPr marL="0" indent="0" algn="l">
              <a:buNone/>
            </a:pPr>
            <a:r>
              <a:rPr lang="en-US" sz="2800" b="0" i="0" dirty="0">
                <a:effectLst/>
                <a:latin typeface="Söhne"/>
              </a:rPr>
              <a:t>	--</a:t>
            </a:r>
            <a:r>
              <a:rPr lang="en-US" sz="2000" b="0" i="0" dirty="0">
                <a:effectLst/>
              </a:rPr>
              <a:t>Provide a detailed budget for 	materials, resources, and any other 	expenses.</a:t>
            </a:r>
          </a:p>
          <a:p>
            <a:pPr marL="0" indent="0" algn="l">
              <a:buNone/>
            </a:pPr>
            <a:r>
              <a:rPr lang="en-US" sz="2000" b="0" i="0" dirty="0">
                <a:effectLst/>
              </a:rPr>
              <a:t>	</a:t>
            </a:r>
          </a:p>
          <a:p>
            <a:pPr marL="0" indent="0" algn="l">
              <a:buNone/>
            </a:pPr>
            <a:r>
              <a:rPr lang="en-US" sz="2000" dirty="0"/>
              <a:t>	--</a:t>
            </a:r>
            <a:r>
              <a:rPr lang="en-US" sz="2000" b="0" i="0" dirty="0">
                <a:effectLst/>
              </a:rPr>
              <a:t>Justify each expense and show how it	 supports project success.</a:t>
            </a:r>
          </a:p>
          <a:p>
            <a:pPr marL="0" indent="0">
              <a:buNone/>
            </a:pPr>
            <a:r>
              <a:rPr lang="en-US" sz="2000" dirty="0"/>
              <a:t>	</a:t>
            </a:r>
          </a:p>
          <a:p>
            <a:pPr marL="0" indent="0">
              <a:buNone/>
            </a:pPr>
            <a:r>
              <a:rPr lang="en-US" sz="2000" dirty="0"/>
              <a:t>	--Explain where other cash and in-kind 	resources will come from 	and if these 	are anticipated or secured.</a:t>
            </a:r>
          </a:p>
          <a:p>
            <a:pPr marL="0" indent="0">
              <a:buNone/>
            </a:pPr>
            <a:endParaRPr lang="en-US" sz="2000" dirty="0"/>
          </a:p>
          <a:p>
            <a:pPr marL="0" indent="0">
              <a:buNone/>
            </a:pPr>
            <a:r>
              <a:rPr lang="en-US" sz="2000" dirty="0"/>
              <a:t>	--Follow the funder’s direction exactly.</a:t>
            </a:r>
          </a:p>
          <a:p>
            <a:pPr marL="0" indent="0">
              <a:buNone/>
            </a:pPr>
            <a:endParaRPr lang="en-US" sz="2000" dirty="0"/>
          </a:p>
          <a:p>
            <a:pPr marL="0" indent="0" algn="l">
              <a:buNone/>
            </a:pPr>
            <a:endParaRPr lang="en-US" sz="2800" b="0" i="0" dirty="0">
              <a:effectLst/>
              <a:latin typeface="Söhne"/>
            </a:endParaRPr>
          </a:p>
          <a:p>
            <a:pPr marL="0" indent="0">
              <a:buNone/>
            </a:pPr>
            <a:endParaRPr lang="en-US" sz="2800" dirty="0"/>
          </a:p>
        </p:txBody>
      </p:sp>
      <p:sp>
        <p:nvSpPr>
          <p:cNvPr id="4" name="Content Placeholder 3">
            <a:extLst>
              <a:ext uri="{FF2B5EF4-FFF2-40B4-BE49-F238E27FC236}">
                <a16:creationId xmlns:a16="http://schemas.microsoft.com/office/drawing/2014/main" id="{594C4ECD-7A09-D0D5-31C4-A7A046BF9401}"/>
              </a:ext>
            </a:extLst>
          </p:cNvPr>
          <p:cNvSpPr>
            <a:spLocks noGrp="1"/>
          </p:cNvSpPr>
          <p:nvPr>
            <p:ph sz="half" idx="2"/>
          </p:nvPr>
        </p:nvSpPr>
        <p:spPr>
          <a:xfrm>
            <a:off x="7353300" y="1448782"/>
            <a:ext cx="4495800" cy="4571018"/>
          </a:xfrm>
        </p:spPr>
        <p:txBody>
          <a:bodyPr>
            <a:normAutofit lnSpcReduction="10000"/>
          </a:bodyPr>
          <a:lstStyle/>
          <a:p>
            <a:pPr marL="0" indent="0">
              <a:buNone/>
            </a:pPr>
            <a:r>
              <a:rPr lang="en-US" dirty="0"/>
              <a:t>Example:</a:t>
            </a:r>
          </a:p>
          <a:p>
            <a:pPr algn="l">
              <a:buFont typeface="+mj-lt"/>
              <a:buAutoNum type="arabicPeriod"/>
            </a:pPr>
            <a:r>
              <a:rPr lang="en-US" b="0" i="0" dirty="0">
                <a:effectLst/>
                <a:latin typeface="Söhne"/>
              </a:rPr>
              <a:t>Technology Resources: Computers, software licenses, and internet access for workshops.</a:t>
            </a:r>
          </a:p>
          <a:p>
            <a:pPr algn="l">
              <a:buFont typeface="+mj-lt"/>
              <a:buAutoNum type="arabicPeriod"/>
            </a:pPr>
            <a:r>
              <a:rPr lang="en-US" b="0" i="0" dirty="0">
                <a:effectLst/>
                <a:latin typeface="Söhne"/>
              </a:rPr>
              <a:t>Workshop Materials: Handouts, textbooks, and other educational resources.</a:t>
            </a:r>
          </a:p>
          <a:p>
            <a:pPr algn="l">
              <a:buFont typeface="+mj-lt"/>
              <a:buAutoNum type="arabicPeriod"/>
            </a:pPr>
            <a:r>
              <a:rPr lang="en-US" b="0" i="0" dirty="0">
                <a:effectLst/>
                <a:latin typeface="Söhne"/>
              </a:rPr>
              <a:t>Field Trips: Transportation, entrance fees, and guided tours of tech facilities.</a:t>
            </a:r>
          </a:p>
          <a:p>
            <a:pPr algn="l">
              <a:buFont typeface="+mj-lt"/>
              <a:buAutoNum type="arabicPeriod"/>
            </a:pPr>
            <a:r>
              <a:rPr lang="en-US" dirty="0">
                <a:latin typeface="Söhne"/>
              </a:rPr>
              <a:t>Workshop Presenters: Education Consultant-Tech (fees and travel, in-kind)</a:t>
            </a:r>
            <a:endParaRPr lang="en-US" b="0" i="0" dirty="0">
              <a:effectLst/>
              <a:latin typeface="Söhne"/>
            </a:endParaRPr>
          </a:p>
          <a:p>
            <a:pPr marL="0" indent="0">
              <a:buNone/>
            </a:pPr>
            <a:endParaRPr lang="en-US" dirty="0"/>
          </a:p>
        </p:txBody>
      </p:sp>
    </p:spTree>
    <p:extLst>
      <p:ext uri="{BB962C8B-B14F-4D97-AF65-F5344CB8AC3E}">
        <p14:creationId xmlns:p14="http://schemas.microsoft.com/office/powerpoint/2010/main" val="174616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77FF-1A07-9853-C4AF-4BDA227D6132}"/>
              </a:ext>
            </a:extLst>
          </p:cNvPr>
          <p:cNvSpPr>
            <a:spLocks noGrp="1"/>
          </p:cNvSpPr>
          <p:nvPr>
            <p:ph type="title"/>
          </p:nvPr>
        </p:nvSpPr>
        <p:spPr/>
        <p:txBody>
          <a:bodyPr/>
          <a:lstStyle/>
          <a:p>
            <a:r>
              <a:rPr lang="en-US" dirty="0"/>
              <a:t>Future Support</a:t>
            </a:r>
          </a:p>
        </p:txBody>
      </p:sp>
      <p:sp>
        <p:nvSpPr>
          <p:cNvPr id="3" name="Content Placeholder 2">
            <a:extLst>
              <a:ext uri="{FF2B5EF4-FFF2-40B4-BE49-F238E27FC236}">
                <a16:creationId xmlns:a16="http://schemas.microsoft.com/office/drawing/2014/main" id="{A1CABE8D-EC70-DDCE-E191-EF3736C0AE8E}"/>
              </a:ext>
            </a:extLst>
          </p:cNvPr>
          <p:cNvSpPr>
            <a:spLocks noGrp="1"/>
          </p:cNvSpPr>
          <p:nvPr>
            <p:ph sz="half" idx="1"/>
          </p:nvPr>
        </p:nvSpPr>
        <p:spPr>
          <a:xfrm>
            <a:off x="1429566" y="2135565"/>
            <a:ext cx="5174434" cy="4557335"/>
          </a:xfrm>
        </p:spPr>
        <p:txBody>
          <a:bodyPr>
            <a:normAutofit/>
          </a:bodyPr>
          <a:lstStyle/>
          <a:p>
            <a:pPr marL="0" indent="0" algn="l">
              <a:buNone/>
            </a:pPr>
            <a:r>
              <a:rPr lang="en-US" sz="2800" b="1" i="0" dirty="0">
                <a:effectLst/>
                <a:latin typeface="Söhne"/>
              </a:rPr>
              <a:t>Sustainability</a:t>
            </a:r>
          </a:p>
          <a:p>
            <a:pPr marL="0" indent="0" algn="l">
              <a:buNone/>
            </a:pPr>
            <a:r>
              <a:rPr lang="en-US" sz="2400" b="0" i="0" dirty="0">
                <a:effectLst/>
                <a:latin typeface="Söhne"/>
              </a:rPr>
              <a:t>	</a:t>
            </a:r>
            <a:r>
              <a:rPr lang="en-US" sz="2400" b="0" i="0" dirty="0">
                <a:effectLst/>
              </a:rPr>
              <a:t>--Explain how the project will 	continue after the grant period.</a:t>
            </a:r>
          </a:p>
          <a:p>
            <a:pPr marL="0" indent="0" algn="l">
              <a:buNone/>
            </a:pPr>
            <a:r>
              <a:rPr lang="en-US" sz="2400" b="0" i="0" dirty="0">
                <a:effectLst/>
              </a:rPr>
              <a:t>	--Outline plans for ongoing 	funding or integration into the 	curriculum.</a:t>
            </a:r>
          </a:p>
          <a:p>
            <a:pPr marL="0" indent="0">
              <a:buNone/>
            </a:pPr>
            <a:endParaRPr lang="en-US" sz="2000" dirty="0"/>
          </a:p>
        </p:txBody>
      </p:sp>
      <p:sp>
        <p:nvSpPr>
          <p:cNvPr id="4" name="Content Placeholder 3">
            <a:extLst>
              <a:ext uri="{FF2B5EF4-FFF2-40B4-BE49-F238E27FC236}">
                <a16:creationId xmlns:a16="http://schemas.microsoft.com/office/drawing/2014/main" id="{594C4ECD-7A09-D0D5-31C4-A7A046BF9401}"/>
              </a:ext>
            </a:extLst>
          </p:cNvPr>
          <p:cNvSpPr>
            <a:spLocks noGrp="1"/>
          </p:cNvSpPr>
          <p:nvPr>
            <p:ph sz="half" idx="2"/>
          </p:nvPr>
        </p:nvSpPr>
        <p:spPr>
          <a:xfrm>
            <a:off x="7239000" y="2262565"/>
            <a:ext cx="4495800" cy="3960435"/>
          </a:xfrm>
        </p:spPr>
        <p:txBody>
          <a:bodyPr/>
          <a:lstStyle/>
          <a:p>
            <a:pPr marL="0" indent="0">
              <a:buNone/>
            </a:pPr>
            <a:r>
              <a:rPr lang="en-US" dirty="0"/>
              <a:t>Example:</a:t>
            </a:r>
          </a:p>
          <a:p>
            <a:pPr marL="0" indent="0">
              <a:buNone/>
            </a:pPr>
            <a:r>
              <a:rPr lang="en-US" b="0" i="0" dirty="0">
                <a:effectLst/>
                <a:latin typeface="Söhne"/>
              </a:rPr>
              <a:t>Upon completion of the initial grant-funded project, we intend to seek additional funding from local businesses, foundations, and government agencies to sustain and expand the program. Additionally, we will explore partnerships with educational institutions and tech companies to ensure ongoing support and resources.</a:t>
            </a:r>
            <a:endParaRPr lang="en-US" dirty="0"/>
          </a:p>
        </p:txBody>
      </p:sp>
    </p:spTree>
    <p:extLst>
      <p:ext uri="{BB962C8B-B14F-4D97-AF65-F5344CB8AC3E}">
        <p14:creationId xmlns:p14="http://schemas.microsoft.com/office/powerpoint/2010/main" val="515547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77FF-1A07-9853-C4AF-4BDA227D6132}"/>
              </a:ext>
            </a:extLst>
          </p:cNvPr>
          <p:cNvSpPr>
            <a:spLocks noGrp="1"/>
          </p:cNvSpPr>
          <p:nvPr>
            <p:ph type="title"/>
          </p:nvPr>
        </p:nvSpPr>
        <p:spPr/>
        <p:txBody>
          <a:bodyPr/>
          <a:lstStyle/>
          <a:p>
            <a:r>
              <a:rPr lang="en-US" dirty="0"/>
              <a:t>Writing tips</a:t>
            </a:r>
          </a:p>
        </p:txBody>
      </p:sp>
      <p:sp>
        <p:nvSpPr>
          <p:cNvPr id="3" name="Content Placeholder 2">
            <a:extLst>
              <a:ext uri="{FF2B5EF4-FFF2-40B4-BE49-F238E27FC236}">
                <a16:creationId xmlns:a16="http://schemas.microsoft.com/office/drawing/2014/main" id="{A1CABE8D-EC70-DDCE-E191-EF3736C0AE8E}"/>
              </a:ext>
            </a:extLst>
          </p:cNvPr>
          <p:cNvSpPr>
            <a:spLocks noGrp="1"/>
          </p:cNvSpPr>
          <p:nvPr>
            <p:ph sz="half" idx="1"/>
          </p:nvPr>
        </p:nvSpPr>
        <p:spPr>
          <a:xfrm>
            <a:off x="1429566" y="2135565"/>
            <a:ext cx="6520634" cy="3960435"/>
          </a:xfrm>
        </p:spPr>
        <p:txBody>
          <a:bodyPr>
            <a:normAutofit/>
          </a:bodyPr>
          <a:lstStyle/>
          <a:p>
            <a:pPr marL="0" indent="0" algn="l">
              <a:buNone/>
            </a:pPr>
            <a:endParaRPr lang="en-US" sz="2000" b="0" i="0" dirty="0">
              <a:effectLst/>
              <a:latin typeface="Söhne"/>
            </a:endParaRPr>
          </a:p>
          <a:p>
            <a:pPr algn="l">
              <a:buFont typeface="Arial" panose="020B0604020202020204" pitchFamily="34" charset="0"/>
              <a:buChar char="•"/>
            </a:pPr>
            <a:r>
              <a:rPr lang="en-US" sz="2400" b="0" i="0" dirty="0">
                <a:effectLst/>
              </a:rPr>
              <a:t>Be concise and clear in your writing.</a:t>
            </a:r>
          </a:p>
          <a:p>
            <a:pPr algn="l">
              <a:buFont typeface="Arial" panose="020B0604020202020204" pitchFamily="34" charset="0"/>
              <a:buChar char="•"/>
            </a:pPr>
            <a:r>
              <a:rPr lang="en-US" sz="2400" b="0" i="0" dirty="0">
                <a:effectLst/>
              </a:rPr>
              <a:t>Avoid jargon and complex language.</a:t>
            </a:r>
          </a:p>
          <a:p>
            <a:pPr algn="l">
              <a:buFont typeface="Arial" panose="020B0604020202020204" pitchFamily="34" charset="0"/>
              <a:buChar char="•"/>
            </a:pPr>
            <a:r>
              <a:rPr lang="en-US" sz="2400" b="0" i="0" dirty="0">
                <a:effectLst/>
              </a:rPr>
              <a:t>Proofread for grammar and spelling errors.</a:t>
            </a:r>
          </a:p>
          <a:p>
            <a:pPr marL="0" indent="0">
              <a:buNone/>
            </a:pPr>
            <a:endParaRPr lang="en-US" sz="2000" dirty="0"/>
          </a:p>
        </p:txBody>
      </p:sp>
    </p:spTree>
    <p:extLst>
      <p:ext uri="{BB962C8B-B14F-4D97-AF65-F5344CB8AC3E}">
        <p14:creationId xmlns:p14="http://schemas.microsoft.com/office/powerpoint/2010/main" val="1046361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D17E98-AB21-FA4D-3A8F-F6BA4DE66C66}"/>
              </a:ext>
            </a:extLst>
          </p:cNvPr>
          <p:cNvSpPr>
            <a:spLocks noGrp="1"/>
          </p:cNvSpPr>
          <p:nvPr>
            <p:ph type="title"/>
          </p:nvPr>
        </p:nvSpPr>
        <p:spPr>
          <a:xfrm>
            <a:off x="1429566" y="1374753"/>
            <a:ext cx="4827799" cy="1034217"/>
          </a:xfrm>
        </p:spPr>
        <p:txBody>
          <a:bodyPr>
            <a:normAutofit/>
          </a:bodyPr>
          <a:lstStyle/>
          <a:p>
            <a:r>
              <a:rPr lang="en-US">
                <a:solidFill>
                  <a:schemeClr val="bg1"/>
                </a:solidFill>
              </a:rPr>
              <a:t>Introduction</a:t>
            </a:r>
          </a:p>
        </p:txBody>
      </p:sp>
      <p:sp>
        <p:nvSpPr>
          <p:cNvPr id="3" name="Content Placeholder 2">
            <a:extLst>
              <a:ext uri="{FF2B5EF4-FFF2-40B4-BE49-F238E27FC236}">
                <a16:creationId xmlns:a16="http://schemas.microsoft.com/office/drawing/2014/main" id="{2C1E7875-F78C-EC50-490A-1E9F654FF402}"/>
              </a:ext>
            </a:extLst>
          </p:cNvPr>
          <p:cNvSpPr>
            <a:spLocks noGrp="1"/>
          </p:cNvSpPr>
          <p:nvPr>
            <p:ph idx="1"/>
          </p:nvPr>
        </p:nvSpPr>
        <p:spPr>
          <a:xfrm>
            <a:off x="1429566" y="2662484"/>
            <a:ext cx="4666434" cy="2774820"/>
          </a:xfrm>
        </p:spPr>
        <p:txBody>
          <a:bodyPr>
            <a:normAutofit/>
          </a:bodyPr>
          <a:lstStyle/>
          <a:p>
            <a:pPr>
              <a:buFont typeface="Arial" panose="020B0604020202020204" pitchFamily="34" charset="0"/>
              <a:buChar char="•"/>
            </a:pPr>
            <a:r>
              <a:rPr lang="en-US" b="0" i="0" dirty="0">
                <a:solidFill>
                  <a:schemeClr val="bg1"/>
                </a:solidFill>
                <a:effectLst/>
                <a:latin typeface="Söhne"/>
              </a:rPr>
              <a:t>Welcome to the Grant Writing Tips presentation!</a:t>
            </a:r>
          </a:p>
          <a:p>
            <a:pPr>
              <a:buFont typeface="Arial" panose="020B0604020202020204" pitchFamily="34" charset="0"/>
              <a:buChar char="•"/>
            </a:pPr>
            <a:r>
              <a:rPr lang="en-US" b="0" i="0" dirty="0">
                <a:solidFill>
                  <a:schemeClr val="bg1"/>
                </a:solidFill>
                <a:effectLst/>
                <a:latin typeface="Söhne"/>
              </a:rPr>
              <a:t>Learn how to secure funding for your classroom projects.</a:t>
            </a:r>
          </a:p>
          <a:p>
            <a:pPr>
              <a:buFont typeface="Arial" panose="020B0604020202020204" pitchFamily="34" charset="0"/>
              <a:buChar char="•"/>
            </a:pPr>
            <a:r>
              <a:rPr lang="en-US" b="0" i="0" dirty="0">
                <a:solidFill>
                  <a:schemeClr val="bg1"/>
                </a:solidFill>
                <a:effectLst/>
                <a:latin typeface="Söhne"/>
              </a:rPr>
              <a:t>Discover effective strategies for successful grant applications.</a:t>
            </a:r>
          </a:p>
          <a:p>
            <a:endParaRPr lang="en-US" dirty="0">
              <a:solidFill>
                <a:schemeClr val="bg1"/>
              </a:solidFill>
            </a:endParaRPr>
          </a:p>
        </p:txBody>
      </p:sp>
      <p:pic>
        <p:nvPicPr>
          <p:cNvPr id="7" name="Graphic 6" descr="Classroom">
            <a:extLst>
              <a:ext uri="{FF2B5EF4-FFF2-40B4-BE49-F238E27FC236}">
                <a16:creationId xmlns:a16="http://schemas.microsoft.com/office/drawing/2014/main" id="{64E96595-B572-CC64-BAF4-C31F6D9CD2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2673" y="1518502"/>
            <a:ext cx="3815498" cy="3815498"/>
          </a:xfrm>
          <a:prstGeom prst="rect">
            <a:avLst/>
          </a:prstGeom>
        </p:spPr>
      </p:pic>
    </p:spTree>
    <p:extLst>
      <p:ext uri="{BB962C8B-B14F-4D97-AF65-F5344CB8AC3E}">
        <p14:creationId xmlns:p14="http://schemas.microsoft.com/office/powerpoint/2010/main" val="323142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5BF8F48-126A-539E-78E9-8008CE106BD6}"/>
              </a:ext>
            </a:extLst>
          </p:cNvPr>
          <p:cNvSpPr>
            <a:spLocks noGrp="1"/>
          </p:cNvSpPr>
          <p:nvPr>
            <p:ph type="ctrTitle"/>
          </p:nvPr>
        </p:nvSpPr>
        <p:spPr>
          <a:xfrm>
            <a:off x="1088569" y="1406387"/>
            <a:ext cx="3936275" cy="2231319"/>
          </a:xfrm>
        </p:spPr>
        <p:txBody>
          <a:bodyPr anchor="b">
            <a:normAutofit/>
          </a:bodyPr>
          <a:lstStyle/>
          <a:p>
            <a:pPr algn="ctr"/>
            <a:r>
              <a:rPr lang="en-US" dirty="0"/>
              <a:t>FINDING FUNDERS</a:t>
            </a:r>
            <a:endParaRPr lang="en-US"/>
          </a:p>
        </p:txBody>
      </p:sp>
      <p:sp>
        <p:nvSpPr>
          <p:cNvPr id="16" name="Rectangle 15">
            <a:extLst>
              <a:ext uri="{FF2B5EF4-FFF2-40B4-BE49-F238E27FC236}">
                <a16:creationId xmlns:a16="http://schemas.microsoft.com/office/drawing/2014/main" id="{824F4927-E645-48C1-B709-AC214B1B7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oney">
            <a:extLst>
              <a:ext uri="{FF2B5EF4-FFF2-40B4-BE49-F238E27FC236}">
                <a16:creationId xmlns:a16="http://schemas.microsoft.com/office/drawing/2014/main" id="{0D7BCFC6-0E93-4A22-7590-C808B5CB69F2}"/>
              </a:ext>
            </a:extLst>
          </p:cNvPr>
          <p:cNvPicPr>
            <a:picLocks noChangeAspect="1"/>
          </p:cNvPicPr>
          <p:nvPr/>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0" y="1143001"/>
            <a:ext cx="4572000" cy="4572000"/>
          </a:xfrm>
          <a:prstGeom prst="rect">
            <a:avLst/>
          </a:prstGeom>
        </p:spPr>
      </p:pic>
      <p:cxnSp>
        <p:nvCxnSpPr>
          <p:cNvPr id="18" name="Straight Connector 17">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74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FAF0-EF90-70D7-E70E-ED4BDD88C777}"/>
              </a:ext>
            </a:extLst>
          </p:cNvPr>
          <p:cNvSpPr>
            <a:spLocks noGrp="1"/>
          </p:cNvSpPr>
          <p:nvPr>
            <p:ph type="title"/>
          </p:nvPr>
        </p:nvSpPr>
        <p:spPr/>
        <p:txBody>
          <a:bodyPr/>
          <a:lstStyle/>
          <a:p>
            <a:r>
              <a:rPr lang="en-US" dirty="0"/>
              <a:t>Grant Prospecting</a:t>
            </a:r>
          </a:p>
        </p:txBody>
      </p:sp>
      <p:sp>
        <p:nvSpPr>
          <p:cNvPr id="3" name="Content Placeholder 2">
            <a:extLst>
              <a:ext uri="{FF2B5EF4-FFF2-40B4-BE49-F238E27FC236}">
                <a16:creationId xmlns:a16="http://schemas.microsoft.com/office/drawing/2014/main" id="{28878FA0-7C31-4374-C3EB-D5F257279C2A}"/>
              </a:ext>
            </a:extLst>
          </p:cNvPr>
          <p:cNvSpPr>
            <a:spLocks noGrp="1"/>
          </p:cNvSpPr>
          <p:nvPr>
            <p:ph idx="1"/>
          </p:nvPr>
        </p:nvSpPr>
        <p:spPr>
          <a:xfrm>
            <a:off x="1429566" y="2286000"/>
            <a:ext cx="9809934" cy="3810000"/>
          </a:xfrm>
        </p:spPr>
        <p:txBody>
          <a:bodyPr>
            <a:normAutofit/>
          </a:bodyPr>
          <a:lstStyle/>
          <a:p>
            <a:r>
              <a:rPr lang="en-US" sz="2000" dirty="0"/>
              <a:t>Does your organization have a clear mission statement and/or program idea?</a:t>
            </a:r>
          </a:p>
          <a:p>
            <a:r>
              <a:rPr lang="en-US" sz="2000" dirty="0"/>
              <a:t>What type of funding do you need? </a:t>
            </a:r>
          </a:p>
          <a:p>
            <a:r>
              <a:rPr lang="en-US" sz="2000" dirty="0"/>
              <a:t>Search for grant makers whose focus/priority areas align with your mission.</a:t>
            </a:r>
          </a:p>
          <a:p>
            <a:r>
              <a:rPr lang="en-US" sz="2000" dirty="0"/>
              <a:t>Does the grant maker cover your geographic area and/or demographics?</a:t>
            </a:r>
          </a:p>
          <a:p>
            <a:r>
              <a:rPr lang="en-US" sz="2000" dirty="0"/>
              <a:t>Join your local civic association, business networking group, or nonprofit association</a:t>
            </a:r>
          </a:p>
          <a:p>
            <a:r>
              <a:rPr lang="en-US" sz="2000" dirty="0"/>
              <a:t>Use free resources such as </a:t>
            </a:r>
            <a:r>
              <a:rPr lang="en-US" sz="2000" dirty="0" err="1"/>
              <a:t>grants.gov</a:t>
            </a:r>
            <a:endParaRPr lang="en-US" sz="2000" dirty="0"/>
          </a:p>
        </p:txBody>
      </p:sp>
    </p:spTree>
    <p:extLst>
      <p:ext uri="{BB962C8B-B14F-4D97-AF65-F5344CB8AC3E}">
        <p14:creationId xmlns:p14="http://schemas.microsoft.com/office/powerpoint/2010/main" val="483695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7EE67-2EAA-7EB7-8B35-43EFFDDABAF1}"/>
              </a:ext>
            </a:extLst>
          </p:cNvPr>
          <p:cNvSpPr>
            <a:spLocks noGrp="1"/>
          </p:cNvSpPr>
          <p:nvPr>
            <p:ph type="title"/>
          </p:nvPr>
        </p:nvSpPr>
        <p:spPr>
          <a:xfrm>
            <a:off x="1104897" y="762001"/>
            <a:ext cx="4991103" cy="1141004"/>
          </a:xfrm>
        </p:spPr>
        <p:txBody>
          <a:bodyPr>
            <a:normAutofit/>
          </a:bodyPr>
          <a:lstStyle/>
          <a:p>
            <a:r>
              <a:rPr lang="en-US"/>
              <a:t>BAF Students First Mini Grant</a:t>
            </a:r>
          </a:p>
        </p:txBody>
      </p:sp>
      <p:sp>
        <p:nvSpPr>
          <p:cNvPr id="3" name="Content Placeholder 2">
            <a:extLst>
              <a:ext uri="{FF2B5EF4-FFF2-40B4-BE49-F238E27FC236}">
                <a16:creationId xmlns:a16="http://schemas.microsoft.com/office/drawing/2014/main" id="{A5CE4C8E-4728-5AAA-F19F-9CB4E8ABF999}"/>
              </a:ext>
            </a:extLst>
          </p:cNvPr>
          <p:cNvSpPr>
            <a:spLocks noGrp="1"/>
          </p:cNvSpPr>
          <p:nvPr>
            <p:ph idx="1"/>
          </p:nvPr>
        </p:nvSpPr>
        <p:spPr>
          <a:xfrm>
            <a:off x="824005" y="2286000"/>
            <a:ext cx="6121403" cy="3809999"/>
          </a:xfrm>
        </p:spPr>
        <p:txBody>
          <a:bodyPr>
            <a:normAutofit/>
          </a:bodyPr>
          <a:lstStyle/>
          <a:p>
            <a:r>
              <a:rPr lang="en-US" sz="2000" dirty="0">
                <a:hlinkClick r:id="rId3">
                  <a:extLst>
                    <a:ext uri="{A12FA001-AC4F-418D-AE19-62706E023703}">
                      <ahyp:hlinkClr xmlns:ahyp="http://schemas.microsoft.com/office/drawing/2018/hyperlinkcolor" val="tx"/>
                    </a:ext>
                  </a:extLst>
                </a:hlinkClick>
              </a:rPr>
              <a:t>https://www.bafwv.org/students-first-grants.html#</a:t>
            </a:r>
            <a:endParaRPr lang="en-US" sz="2000" dirty="0"/>
          </a:p>
          <a:p>
            <a:r>
              <a:rPr lang="en-US" sz="2000" dirty="0"/>
              <a:t>Last year’s awards totaled </a:t>
            </a:r>
            <a:r>
              <a:rPr lang="en-US" sz="2000" b="1" dirty="0">
                <a:solidFill>
                  <a:srgbClr val="7030A0"/>
                </a:solidFill>
              </a:rPr>
              <a:t>$28,278.</a:t>
            </a:r>
          </a:p>
          <a:p>
            <a:r>
              <a:rPr lang="en-US" sz="2000" dirty="0"/>
              <a:t>Mission Statement: Beckley Area Foundation exists to inspire and facilitate generous charitable giving that advances our community. </a:t>
            </a:r>
          </a:p>
        </p:txBody>
      </p:sp>
      <p:pic>
        <p:nvPicPr>
          <p:cNvPr id="5" name="Picture 4" descr="A screenshot of a computer&#10;&#10;Description automatically generated">
            <a:extLst>
              <a:ext uri="{FF2B5EF4-FFF2-40B4-BE49-F238E27FC236}">
                <a16:creationId xmlns:a16="http://schemas.microsoft.com/office/drawing/2014/main" id="{28F30672-EA1C-7409-F280-ED78AD2D772D}"/>
              </a:ext>
            </a:extLst>
          </p:cNvPr>
          <p:cNvPicPr>
            <a:picLocks noChangeAspect="1"/>
          </p:cNvPicPr>
          <p:nvPr/>
        </p:nvPicPr>
        <p:blipFill rotWithShape="1">
          <a:blip r:embed="rId4"/>
          <a:srcRect l="65137" t="30452" r="12477" b="34346"/>
          <a:stretch/>
        </p:blipFill>
        <p:spPr>
          <a:xfrm>
            <a:off x="6945408" y="762001"/>
            <a:ext cx="4141695" cy="3809999"/>
          </a:xfrm>
          <a:prstGeom prst="rect">
            <a:avLst/>
          </a:prstGeom>
        </p:spPr>
      </p:pic>
    </p:spTree>
    <p:extLst>
      <p:ext uri="{BB962C8B-B14F-4D97-AF65-F5344CB8AC3E}">
        <p14:creationId xmlns:p14="http://schemas.microsoft.com/office/powerpoint/2010/main" val="369534750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shot of a computer&#10;&#10;Description automatically generated">
            <a:extLst>
              <a:ext uri="{FF2B5EF4-FFF2-40B4-BE49-F238E27FC236}">
                <a16:creationId xmlns:a16="http://schemas.microsoft.com/office/drawing/2014/main" id="{892A90B1-DCEE-1653-454A-97231F7A0C69}"/>
              </a:ext>
            </a:extLst>
          </p:cNvPr>
          <p:cNvPicPr>
            <a:picLocks noChangeAspect="1"/>
          </p:cNvPicPr>
          <p:nvPr/>
        </p:nvPicPr>
        <p:blipFill rotWithShape="1">
          <a:blip r:embed="rId3"/>
          <a:srcRect b="1176"/>
          <a:stretch/>
        </p:blipFill>
        <p:spPr>
          <a:xfrm>
            <a:off x="88900" y="88899"/>
            <a:ext cx="11963400" cy="6675989"/>
          </a:xfrm>
          <a:prstGeom prst="rect">
            <a:avLst/>
          </a:prstGeom>
        </p:spPr>
      </p:pic>
    </p:spTree>
    <p:extLst>
      <p:ext uri="{BB962C8B-B14F-4D97-AF65-F5344CB8AC3E}">
        <p14:creationId xmlns:p14="http://schemas.microsoft.com/office/powerpoint/2010/main" val="2384127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01407EFE-B377-0D16-8001-2AC4DE5971C0}"/>
              </a:ext>
            </a:extLst>
          </p:cNvPr>
          <p:cNvPicPr>
            <a:picLocks noChangeAspect="1"/>
          </p:cNvPicPr>
          <p:nvPr/>
        </p:nvPicPr>
        <p:blipFill>
          <a:blip r:embed="rId2"/>
          <a:stretch>
            <a:fillRect/>
          </a:stretch>
        </p:blipFill>
        <p:spPr>
          <a:xfrm>
            <a:off x="0" y="0"/>
            <a:ext cx="12192000" cy="6756400"/>
          </a:xfrm>
          <a:prstGeom prst="rect">
            <a:avLst/>
          </a:prstGeom>
        </p:spPr>
      </p:pic>
    </p:spTree>
    <p:extLst>
      <p:ext uri="{BB962C8B-B14F-4D97-AF65-F5344CB8AC3E}">
        <p14:creationId xmlns:p14="http://schemas.microsoft.com/office/powerpoint/2010/main" val="2437876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43C47F75-0487-4709-C92A-4CC1806BC6DD}"/>
              </a:ext>
            </a:extLst>
          </p:cNvPr>
          <p:cNvPicPr>
            <a:picLocks noChangeAspect="1"/>
          </p:cNvPicPr>
          <p:nvPr/>
        </p:nvPicPr>
        <p:blipFill>
          <a:blip r:embed="rId2"/>
          <a:stretch>
            <a:fillRect/>
          </a:stretch>
        </p:blipFill>
        <p:spPr>
          <a:xfrm>
            <a:off x="0" y="-1"/>
            <a:ext cx="12192000" cy="6683375"/>
          </a:xfrm>
          <a:prstGeom prst="rect">
            <a:avLst/>
          </a:prstGeom>
        </p:spPr>
      </p:pic>
    </p:spTree>
    <p:extLst>
      <p:ext uri="{BB962C8B-B14F-4D97-AF65-F5344CB8AC3E}">
        <p14:creationId xmlns:p14="http://schemas.microsoft.com/office/powerpoint/2010/main" val="4288114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5D80F653-3EA9-7598-CF15-0B917CCB7041}"/>
              </a:ext>
            </a:extLst>
          </p:cNvPr>
          <p:cNvPicPr>
            <a:picLocks noChangeAspect="1"/>
          </p:cNvPicPr>
          <p:nvPr/>
        </p:nvPicPr>
        <p:blipFill>
          <a:blip r:embed="rId3"/>
          <a:stretch>
            <a:fillRect/>
          </a:stretch>
        </p:blipFill>
        <p:spPr>
          <a:xfrm>
            <a:off x="0" y="0"/>
            <a:ext cx="12192000" cy="7137400"/>
          </a:xfrm>
          <a:prstGeom prst="rect">
            <a:avLst/>
          </a:prstGeom>
        </p:spPr>
      </p:pic>
    </p:spTree>
    <p:extLst>
      <p:ext uri="{BB962C8B-B14F-4D97-AF65-F5344CB8AC3E}">
        <p14:creationId xmlns:p14="http://schemas.microsoft.com/office/powerpoint/2010/main" val="3104141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E5AEA-B2D7-44DB-964C-29F5033BDCB0}"/>
              </a:ext>
            </a:extLst>
          </p:cNvPr>
          <p:cNvSpPr>
            <a:spLocks noGrp="1"/>
          </p:cNvSpPr>
          <p:nvPr>
            <p:ph type="title"/>
          </p:nvPr>
        </p:nvSpPr>
        <p:spPr>
          <a:xfrm>
            <a:off x="472440" y="1406387"/>
            <a:ext cx="5006339" cy="2231319"/>
          </a:xfrm>
        </p:spPr>
        <p:txBody>
          <a:bodyPr vert="horz" lIns="91440" tIns="45720" rIns="91440" bIns="45720" rtlCol="0" anchor="b">
            <a:normAutofit/>
          </a:bodyPr>
          <a:lstStyle/>
          <a:p>
            <a:pPr algn="ctr"/>
            <a:r>
              <a:rPr lang="en-US" dirty="0"/>
              <a:t>Tips for Securing Funding</a:t>
            </a:r>
          </a:p>
        </p:txBody>
      </p:sp>
      <p:pic>
        <p:nvPicPr>
          <p:cNvPr id="7" name="Graphic 6" descr="Piggy Bank">
            <a:extLst>
              <a:ext uri="{FF2B5EF4-FFF2-40B4-BE49-F238E27FC236}">
                <a16:creationId xmlns:a16="http://schemas.microsoft.com/office/drawing/2014/main" id="{63A2659A-396A-9BB3-C772-ED992E82EAEF}"/>
              </a:ext>
            </a:extLst>
          </p:cNvPr>
          <p:cNvPicPr>
            <a:picLocks noChangeAspect="1"/>
          </p:cNvPicPr>
          <p:nvPr/>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1143000"/>
            <a:ext cx="4572000" cy="4572000"/>
          </a:xfrm>
          <a:prstGeom prst="rect">
            <a:avLst/>
          </a:prstGeom>
        </p:spPr>
      </p:pic>
    </p:spTree>
    <p:extLst>
      <p:ext uri="{BB962C8B-B14F-4D97-AF65-F5344CB8AC3E}">
        <p14:creationId xmlns:p14="http://schemas.microsoft.com/office/powerpoint/2010/main" val="3975900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77FF-1A07-9853-C4AF-4BDA227D6132}"/>
              </a:ext>
            </a:extLst>
          </p:cNvPr>
          <p:cNvSpPr>
            <a:spLocks noGrp="1"/>
          </p:cNvSpPr>
          <p:nvPr>
            <p:ph type="title"/>
          </p:nvPr>
        </p:nvSpPr>
        <p:spPr/>
        <p:txBody>
          <a:bodyPr/>
          <a:lstStyle/>
          <a:p>
            <a:r>
              <a:rPr lang="en-US" dirty="0"/>
              <a:t>Create a strong application</a:t>
            </a:r>
          </a:p>
        </p:txBody>
      </p:sp>
      <p:sp>
        <p:nvSpPr>
          <p:cNvPr id="3" name="Content Placeholder 2">
            <a:extLst>
              <a:ext uri="{FF2B5EF4-FFF2-40B4-BE49-F238E27FC236}">
                <a16:creationId xmlns:a16="http://schemas.microsoft.com/office/drawing/2014/main" id="{A1CABE8D-EC70-DDCE-E191-EF3736C0AE8E}"/>
              </a:ext>
            </a:extLst>
          </p:cNvPr>
          <p:cNvSpPr>
            <a:spLocks noGrp="1"/>
          </p:cNvSpPr>
          <p:nvPr>
            <p:ph sz="half" idx="1"/>
          </p:nvPr>
        </p:nvSpPr>
        <p:spPr>
          <a:xfrm>
            <a:off x="1429566" y="2135565"/>
            <a:ext cx="10241734" cy="3960435"/>
          </a:xfrm>
        </p:spPr>
        <p:txBody>
          <a:bodyPr>
            <a:normAutofit fontScale="92500" lnSpcReduction="10000"/>
          </a:bodyPr>
          <a:lstStyle/>
          <a:p>
            <a:r>
              <a:rPr lang="en-US" sz="2000" dirty="0"/>
              <a:t>Review the request for funding and make sure you understand the application process</a:t>
            </a:r>
          </a:p>
          <a:p>
            <a:pPr algn="l">
              <a:buFont typeface="Arial" panose="020B0604020202020204" pitchFamily="34" charset="0"/>
              <a:buChar char="•"/>
            </a:pPr>
            <a:r>
              <a:rPr lang="en-US" sz="2000" b="0" i="0" dirty="0">
                <a:effectLst/>
              </a:rPr>
              <a:t>Follow the grant's guidelines precisely.</a:t>
            </a:r>
          </a:p>
          <a:p>
            <a:pPr algn="l">
              <a:buFont typeface="Arial" panose="020B0604020202020204" pitchFamily="34" charset="0"/>
              <a:buChar char="•"/>
            </a:pPr>
            <a:r>
              <a:rPr lang="en-US" sz="2000" b="0" i="0" dirty="0">
                <a:effectLst/>
              </a:rPr>
              <a:t>Include all requested documents and attachments.</a:t>
            </a:r>
          </a:p>
          <a:p>
            <a:pPr algn="l">
              <a:buFont typeface="Arial" panose="020B0604020202020204" pitchFamily="34" charset="0"/>
              <a:buChar char="•"/>
            </a:pPr>
            <a:r>
              <a:rPr lang="en-US" sz="2000" b="0" i="0" dirty="0">
                <a:effectLst/>
              </a:rPr>
              <a:t>Submit your application well before the deadline.</a:t>
            </a:r>
          </a:p>
          <a:p>
            <a:pPr algn="l">
              <a:buFont typeface="Arial" panose="020B0604020202020204" pitchFamily="34" charset="0"/>
              <a:buChar char="•"/>
            </a:pPr>
            <a:r>
              <a:rPr lang="en-US" sz="2000" b="0" i="0" dirty="0">
                <a:effectLst/>
              </a:rPr>
              <a:t>Seek feedback from peers before submitting.</a:t>
            </a:r>
          </a:p>
          <a:p>
            <a:pPr algn="l">
              <a:buFont typeface="Arial" panose="020B0604020202020204" pitchFamily="34" charset="0"/>
              <a:buChar char="•"/>
            </a:pPr>
            <a:r>
              <a:rPr lang="en-US" sz="2000" b="0" i="0" dirty="0">
                <a:effectLst/>
              </a:rPr>
              <a:t>Tailor each application to the specific grant's requirements.</a:t>
            </a:r>
          </a:p>
          <a:p>
            <a:r>
              <a:rPr lang="en-US" sz="2000" dirty="0"/>
              <a:t>If the grant maker provides training or live webinars attend</a:t>
            </a:r>
          </a:p>
          <a:p>
            <a:r>
              <a:rPr lang="en-US" sz="2000" dirty="0"/>
              <a:t>Secure partnerships and collaborators</a:t>
            </a:r>
          </a:p>
          <a:p>
            <a:endParaRPr lang="en-US" sz="2000" dirty="0"/>
          </a:p>
          <a:p>
            <a:pPr algn="l">
              <a:buFont typeface="Arial" panose="020B0604020202020204" pitchFamily="34" charset="0"/>
              <a:buChar char="•"/>
            </a:pPr>
            <a:endParaRPr lang="en-US" sz="2000" b="0" i="0" dirty="0">
              <a:effectLst/>
              <a:latin typeface="Söhne"/>
            </a:endParaRPr>
          </a:p>
          <a:p>
            <a:pPr algn="l">
              <a:buFont typeface="Arial" panose="020B0604020202020204" pitchFamily="34" charset="0"/>
              <a:buChar char="•"/>
            </a:pPr>
            <a:endParaRPr lang="en-US" sz="2000" b="0" i="0" dirty="0">
              <a:effectLst/>
              <a:latin typeface="Söhne"/>
            </a:endParaRPr>
          </a:p>
          <a:p>
            <a:pPr marL="0" indent="0">
              <a:buNone/>
            </a:pPr>
            <a:endParaRPr lang="en-US" sz="2000" dirty="0"/>
          </a:p>
        </p:txBody>
      </p:sp>
    </p:spTree>
    <p:extLst>
      <p:ext uri="{BB962C8B-B14F-4D97-AF65-F5344CB8AC3E}">
        <p14:creationId xmlns:p14="http://schemas.microsoft.com/office/powerpoint/2010/main" val="183454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77FF-1A07-9853-C4AF-4BDA227D6132}"/>
              </a:ext>
            </a:extLst>
          </p:cNvPr>
          <p:cNvSpPr>
            <a:spLocks noGrp="1"/>
          </p:cNvSpPr>
          <p:nvPr>
            <p:ph type="title"/>
          </p:nvPr>
        </p:nvSpPr>
        <p:spPr/>
        <p:txBody>
          <a:bodyPr/>
          <a:lstStyle/>
          <a:p>
            <a:r>
              <a:rPr lang="en-US" dirty="0"/>
              <a:t>Final tips</a:t>
            </a:r>
          </a:p>
        </p:txBody>
      </p:sp>
      <p:sp>
        <p:nvSpPr>
          <p:cNvPr id="3" name="Content Placeholder 2">
            <a:extLst>
              <a:ext uri="{FF2B5EF4-FFF2-40B4-BE49-F238E27FC236}">
                <a16:creationId xmlns:a16="http://schemas.microsoft.com/office/drawing/2014/main" id="{A1CABE8D-EC70-DDCE-E191-EF3736C0AE8E}"/>
              </a:ext>
            </a:extLst>
          </p:cNvPr>
          <p:cNvSpPr>
            <a:spLocks noGrp="1"/>
          </p:cNvSpPr>
          <p:nvPr>
            <p:ph sz="half" idx="1"/>
          </p:nvPr>
        </p:nvSpPr>
        <p:spPr>
          <a:xfrm>
            <a:off x="1429566" y="2135565"/>
            <a:ext cx="8705034" cy="3960435"/>
          </a:xfrm>
        </p:spPr>
        <p:txBody>
          <a:bodyPr>
            <a:normAutofit/>
          </a:bodyPr>
          <a:lstStyle/>
          <a:p>
            <a:pPr algn="l">
              <a:buFont typeface="Arial" panose="020B0604020202020204" pitchFamily="34" charset="0"/>
              <a:buChar char="•"/>
            </a:pPr>
            <a:r>
              <a:rPr lang="en-US" sz="2400" b="0" i="0" dirty="0">
                <a:effectLst/>
              </a:rPr>
              <a:t>Grant writing is a skill that improves with practice.</a:t>
            </a:r>
          </a:p>
          <a:p>
            <a:pPr algn="l">
              <a:buFont typeface="Arial" panose="020B0604020202020204" pitchFamily="34" charset="0"/>
              <a:buChar char="•"/>
            </a:pPr>
            <a:r>
              <a:rPr lang="en-US" sz="2400" b="0" i="0" dirty="0">
                <a:effectLst/>
              </a:rPr>
              <a:t>Your dedication can lead to exciting opportunities for your classroom.</a:t>
            </a:r>
          </a:p>
          <a:p>
            <a:pPr algn="l">
              <a:buFont typeface="Arial" panose="020B0604020202020204" pitchFamily="34" charset="0"/>
              <a:buChar char="•"/>
            </a:pPr>
            <a:r>
              <a:rPr lang="en-US" sz="2400" b="0" i="0" dirty="0">
                <a:effectLst/>
              </a:rPr>
              <a:t>Stay persistent; rejection is a part of the process.</a:t>
            </a:r>
          </a:p>
          <a:p>
            <a:r>
              <a:rPr lang="en-US" sz="2400" dirty="0"/>
              <a:t>Do not apply for funding that does not align with your mission</a:t>
            </a:r>
            <a:endParaRPr lang="en-US" sz="2400" b="0" i="0" dirty="0">
              <a:effectLst/>
            </a:endParaRPr>
          </a:p>
          <a:p>
            <a:r>
              <a:rPr lang="en-US" sz="2400" b="0" i="0" dirty="0">
                <a:effectLst/>
              </a:rPr>
              <a:t>Start exploring grants and turn your innovative ideas into reality!</a:t>
            </a:r>
          </a:p>
          <a:p>
            <a:pPr marL="0" indent="0">
              <a:buNone/>
            </a:pPr>
            <a:endParaRPr lang="en-US" sz="2000" dirty="0"/>
          </a:p>
        </p:txBody>
      </p:sp>
    </p:spTree>
    <p:extLst>
      <p:ext uri="{BB962C8B-B14F-4D97-AF65-F5344CB8AC3E}">
        <p14:creationId xmlns:p14="http://schemas.microsoft.com/office/powerpoint/2010/main" val="43239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46AF2B77-EE9C-DB8D-13F5-98322A74055B}"/>
              </a:ext>
            </a:extLst>
          </p:cNvPr>
          <p:cNvPicPr>
            <a:picLocks noChangeAspect="1"/>
          </p:cNvPicPr>
          <p:nvPr/>
        </p:nvPicPr>
        <p:blipFill rotWithShape="1">
          <a:blip r:embed="rId2">
            <a:alphaModFix amt="50000"/>
          </a:blip>
          <a:srcRect r="40666" b="-1"/>
          <a:stretch/>
        </p:blipFill>
        <p:spPr>
          <a:xfrm>
            <a:off x="20" y="10"/>
            <a:ext cx="6095979" cy="6857990"/>
          </a:xfrm>
          <a:prstGeom prst="rect">
            <a:avLst/>
          </a:prstGeom>
        </p:spPr>
      </p:pic>
      <p:sp>
        <p:nvSpPr>
          <p:cNvPr id="2" name="Title 1">
            <a:extLst>
              <a:ext uri="{FF2B5EF4-FFF2-40B4-BE49-F238E27FC236}">
                <a16:creationId xmlns:a16="http://schemas.microsoft.com/office/drawing/2014/main" id="{16BB2BC2-C8A7-7557-21B4-6A7A113C9318}"/>
              </a:ext>
            </a:extLst>
          </p:cNvPr>
          <p:cNvSpPr>
            <a:spLocks noGrp="1"/>
          </p:cNvSpPr>
          <p:nvPr>
            <p:ph type="title"/>
          </p:nvPr>
        </p:nvSpPr>
        <p:spPr>
          <a:xfrm>
            <a:off x="-73269" y="1658764"/>
            <a:ext cx="4057650" cy="4770783"/>
          </a:xfrm>
        </p:spPr>
        <p:txBody>
          <a:bodyPr vert="horz" lIns="91440" tIns="45720" rIns="91440" bIns="45720" rtlCol="0" anchor="ctr">
            <a:normAutofit/>
          </a:bodyPr>
          <a:lstStyle/>
          <a:p>
            <a:pPr algn="ctr"/>
            <a:r>
              <a:rPr lang="en-US" dirty="0">
                <a:solidFill>
                  <a:srgbClr val="FFFFFF"/>
                </a:solidFill>
              </a:rPr>
              <a:t>Why Grants matter</a:t>
            </a:r>
          </a:p>
        </p:txBody>
      </p:sp>
      <p:sp>
        <p:nvSpPr>
          <p:cNvPr id="6" name="TextBox 5">
            <a:extLst>
              <a:ext uri="{FF2B5EF4-FFF2-40B4-BE49-F238E27FC236}">
                <a16:creationId xmlns:a16="http://schemas.microsoft.com/office/drawing/2014/main" id="{3D3EDF64-B9D0-567A-BA95-46B41099A188}"/>
              </a:ext>
            </a:extLst>
          </p:cNvPr>
          <p:cNvSpPr txBox="1"/>
          <p:nvPr/>
        </p:nvSpPr>
        <p:spPr>
          <a:xfrm>
            <a:off x="6169268" y="0"/>
            <a:ext cx="6022712" cy="6858000"/>
          </a:xfrm>
          <a:prstGeom prst="rect">
            <a:avLst/>
          </a:prstGeom>
        </p:spPr>
        <p:txBody>
          <a:bodyPr vert="horz" lIns="91440" tIns="45720" rIns="91440" bIns="45720" rtlCol="0" anchor="ctr">
            <a:normAutofit/>
          </a:bodyPr>
          <a:lstStyle/>
          <a:p>
            <a:pPr>
              <a:lnSpc>
                <a:spcPct val="130000"/>
              </a:lnSpc>
              <a:spcAft>
                <a:spcPts val="600"/>
              </a:spcAft>
              <a:buSzPct val="85000"/>
              <a:buFont typeface="Arial" panose="020B0604020202020204" pitchFamily="34" charset="0"/>
              <a:buChar char="•"/>
            </a:pPr>
            <a:r>
              <a:rPr lang="en-US" sz="2800" b="0" i="0" dirty="0">
                <a:effectLst/>
              </a:rPr>
              <a:t>Grants provide resources beyond the school budget.</a:t>
            </a:r>
          </a:p>
          <a:p>
            <a:pPr>
              <a:lnSpc>
                <a:spcPct val="130000"/>
              </a:lnSpc>
              <a:spcAft>
                <a:spcPts val="600"/>
              </a:spcAft>
              <a:buSzPct val="85000"/>
            </a:pPr>
            <a:endParaRPr lang="en-US" sz="2800" b="0" i="0" dirty="0">
              <a:effectLst/>
            </a:endParaRPr>
          </a:p>
          <a:p>
            <a:pPr>
              <a:lnSpc>
                <a:spcPct val="130000"/>
              </a:lnSpc>
              <a:spcAft>
                <a:spcPts val="600"/>
              </a:spcAft>
              <a:buSzPct val="85000"/>
              <a:buFont typeface="Arial" panose="020B0604020202020204" pitchFamily="34" charset="0"/>
              <a:buChar char="•"/>
            </a:pPr>
            <a:r>
              <a:rPr lang="en-US" sz="2800" b="0" i="0" dirty="0">
                <a:effectLst/>
              </a:rPr>
              <a:t>They enable innovative projects and enhance student experiences.</a:t>
            </a:r>
          </a:p>
          <a:p>
            <a:pPr>
              <a:lnSpc>
                <a:spcPct val="130000"/>
              </a:lnSpc>
              <a:spcAft>
                <a:spcPts val="600"/>
              </a:spcAft>
              <a:buSzPct val="85000"/>
            </a:pPr>
            <a:endParaRPr lang="en-US" sz="2800" b="0" i="0" dirty="0">
              <a:effectLst/>
            </a:endParaRPr>
          </a:p>
          <a:p>
            <a:pPr>
              <a:lnSpc>
                <a:spcPct val="130000"/>
              </a:lnSpc>
              <a:spcAft>
                <a:spcPts val="600"/>
              </a:spcAft>
              <a:buSzPct val="85000"/>
              <a:buFont typeface="Arial" panose="020B0604020202020204" pitchFamily="34" charset="0"/>
              <a:buChar char="•"/>
            </a:pPr>
            <a:r>
              <a:rPr lang="en-US" sz="2800" b="0" i="0" dirty="0">
                <a:effectLst/>
              </a:rPr>
              <a:t>Grants can help bridge the gap between your vision and available funds.</a:t>
            </a:r>
          </a:p>
        </p:txBody>
      </p:sp>
    </p:spTree>
    <p:extLst>
      <p:ext uri="{BB962C8B-B14F-4D97-AF65-F5344CB8AC3E}">
        <p14:creationId xmlns:p14="http://schemas.microsoft.com/office/powerpoint/2010/main" val="2142421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E8724-310F-DC80-2305-DDC76C6F6F3A}"/>
              </a:ext>
            </a:extLst>
          </p:cNvPr>
          <p:cNvSpPr>
            <a:spLocks noGrp="1"/>
          </p:cNvSpPr>
          <p:nvPr>
            <p:ph type="ctrTitle"/>
          </p:nvPr>
        </p:nvSpPr>
        <p:spPr/>
        <p:txBody>
          <a:bodyPr/>
          <a:lstStyle/>
          <a:p>
            <a:r>
              <a:rPr lang="en-US" sz="4000" dirty="0"/>
              <a:t>Crafting a compelling proposal</a:t>
            </a:r>
          </a:p>
        </p:txBody>
      </p:sp>
      <p:sp>
        <p:nvSpPr>
          <p:cNvPr id="3" name="Subtitle 2">
            <a:extLst>
              <a:ext uri="{FF2B5EF4-FFF2-40B4-BE49-F238E27FC236}">
                <a16:creationId xmlns:a16="http://schemas.microsoft.com/office/drawing/2014/main" id="{418E3FB9-C011-9D7C-3C30-D7F2B7FD6ED6}"/>
              </a:ext>
            </a:extLst>
          </p:cNvPr>
          <p:cNvSpPr>
            <a:spLocks noGrp="1"/>
          </p:cNvSpPr>
          <p:nvPr>
            <p:ph type="subTitle" idx="1"/>
          </p:nvPr>
        </p:nvSpPr>
        <p:spPr/>
        <p:txBody>
          <a:bodyPr>
            <a:normAutofit/>
          </a:bodyPr>
          <a:lstStyle/>
          <a:p>
            <a:r>
              <a:rPr lang="en-US" sz="2400" dirty="0"/>
              <a:t>Follow these steps</a:t>
            </a:r>
          </a:p>
        </p:txBody>
      </p:sp>
    </p:spTree>
    <p:extLst>
      <p:ext uri="{BB962C8B-B14F-4D97-AF65-F5344CB8AC3E}">
        <p14:creationId xmlns:p14="http://schemas.microsoft.com/office/powerpoint/2010/main" val="248752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FCD9A69-4793-8E73-8DD7-D182A58B0047}"/>
              </a:ext>
            </a:extLst>
          </p:cNvPr>
          <p:cNvSpPr>
            <a:spLocks noGrp="1"/>
          </p:cNvSpPr>
          <p:nvPr>
            <p:ph type="title"/>
          </p:nvPr>
        </p:nvSpPr>
        <p:spPr>
          <a:xfrm>
            <a:off x="1104897" y="762001"/>
            <a:ext cx="4991103" cy="1141004"/>
          </a:xfrm>
        </p:spPr>
        <p:txBody>
          <a:bodyPr>
            <a:normAutofit/>
          </a:bodyPr>
          <a:lstStyle/>
          <a:p>
            <a:r>
              <a:rPr lang="en-US"/>
              <a:t>Part One</a:t>
            </a:r>
          </a:p>
        </p:txBody>
      </p:sp>
      <p:sp>
        <p:nvSpPr>
          <p:cNvPr id="12" name="Content Placeholder 5">
            <a:extLst>
              <a:ext uri="{FF2B5EF4-FFF2-40B4-BE49-F238E27FC236}">
                <a16:creationId xmlns:a16="http://schemas.microsoft.com/office/drawing/2014/main" id="{7D9B7ADE-83CA-83EF-6D64-DA323E1E2B56}"/>
              </a:ext>
            </a:extLst>
          </p:cNvPr>
          <p:cNvSpPr>
            <a:spLocks noGrp="1"/>
          </p:cNvSpPr>
          <p:nvPr>
            <p:ph idx="1"/>
          </p:nvPr>
        </p:nvSpPr>
        <p:spPr>
          <a:xfrm>
            <a:off x="1104897" y="2286000"/>
            <a:ext cx="4991103" cy="3809999"/>
          </a:xfrm>
        </p:spPr>
        <p:txBody>
          <a:bodyPr>
            <a:normAutofit/>
          </a:bodyPr>
          <a:lstStyle/>
          <a:p>
            <a:pPr marL="0" indent="0">
              <a:lnSpc>
                <a:spcPct val="120000"/>
              </a:lnSpc>
              <a:buNone/>
            </a:pPr>
            <a:r>
              <a:rPr lang="en-US" sz="2000" b="1" dirty="0"/>
              <a:t>Summary</a:t>
            </a:r>
            <a:r>
              <a:rPr lang="en-US" sz="2000" dirty="0"/>
              <a:t> </a:t>
            </a:r>
          </a:p>
          <a:p>
            <a:pPr marL="0" indent="0">
              <a:lnSpc>
                <a:spcPct val="120000"/>
              </a:lnSpc>
              <a:buNone/>
            </a:pPr>
            <a:r>
              <a:rPr lang="en-US" sz="1500" dirty="0"/>
              <a:t>Gives a brief overview of the entire proposal and provides the reader with a context for understanding all other sections. It prepares the reader to review the proposal. </a:t>
            </a:r>
          </a:p>
          <a:p>
            <a:pPr marL="0" indent="0">
              <a:lnSpc>
                <a:spcPct val="120000"/>
              </a:lnSpc>
              <a:buNone/>
            </a:pPr>
            <a:endParaRPr lang="en-US" sz="1500" dirty="0"/>
          </a:p>
          <a:p>
            <a:pPr>
              <a:lnSpc>
                <a:spcPct val="120000"/>
              </a:lnSpc>
            </a:pPr>
            <a:endParaRPr lang="en-US" sz="1500" dirty="0"/>
          </a:p>
          <a:p>
            <a:pPr marL="0" indent="0">
              <a:lnSpc>
                <a:spcPct val="120000"/>
              </a:lnSpc>
              <a:buNone/>
            </a:pPr>
            <a:r>
              <a:rPr lang="en-US" sz="2000" b="1" dirty="0"/>
              <a:t>Introduction</a:t>
            </a:r>
            <a:r>
              <a:rPr lang="en-US" sz="2000" dirty="0"/>
              <a:t> </a:t>
            </a:r>
          </a:p>
          <a:p>
            <a:pPr marL="0" indent="0">
              <a:lnSpc>
                <a:spcPct val="120000"/>
              </a:lnSpc>
              <a:buNone/>
            </a:pPr>
            <a:r>
              <a:rPr lang="en-US" sz="1500" dirty="0"/>
              <a:t>Describes the organization that is asking for the money. Explains it’s mission and services, demonstrates credibility, and shows its qualifications for tackling the problem.</a:t>
            </a:r>
          </a:p>
        </p:txBody>
      </p:sp>
      <p:pic>
        <p:nvPicPr>
          <p:cNvPr id="16" name="Graphic 15" descr="Quotes">
            <a:extLst>
              <a:ext uri="{FF2B5EF4-FFF2-40B4-BE49-F238E27FC236}">
                <a16:creationId xmlns:a16="http://schemas.microsoft.com/office/drawing/2014/main" id="{A8C7620F-F594-B27D-5CD6-AF2A182A1C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1" y="1140012"/>
            <a:ext cx="4577976" cy="4577976"/>
          </a:xfrm>
          <a:prstGeom prst="rect">
            <a:avLst/>
          </a:prstGeom>
        </p:spPr>
      </p:pic>
    </p:spTree>
    <p:extLst>
      <p:ext uri="{BB962C8B-B14F-4D97-AF65-F5344CB8AC3E}">
        <p14:creationId xmlns:p14="http://schemas.microsoft.com/office/powerpoint/2010/main" val="358243908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CABE8D-EC70-DDCE-E191-EF3736C0AE8E}"/>
              </a:ext>
            </a:extLst>
          </p:cNvPr>
          <p:cNvSpPr>
            <a:spLocks noGrp="1"/>
          </p:cNvSpPr>
          <p:nvPr>
            <p:ph sz="half" idx="1"/>
          </p:nvPr>
        </p:nvSpPr>
        <p:spPr>
          <a:xfrm>
            <a:off x="977900" y="1868865"/>
            <a:ext cx="5626100" cy="3960436"/>
          </a:xfrm>
        </p:spPr>
        <p:txBody>
          <a:bodyPr>
            <a:normAutofit/>
          </a:bodyPr>
          <a:lstStyle/>
          <a:p>
            <a:pPr marL="0" indent="0">
              <a:buNone/>
            </a:pPr>
            <a:r>
              <a:rPr lang="en-US" sz="2800" b="1" dirty="0"/>
              <a:t>Clear Project Description:</a:t>
            </a:r>
          </a:p>
          <a:p>
            <a:pPr marL="182880" lvl="2" indent="0">
              <a:buNone/>
            </a:pPr>
            <a:r>
              <a:rPr lang="en-US" sz="2000" dirty="0"/>
              <a:t>	--Clearly state your project’s 	purpose and expected outcomes.</a:t>
            </a:r>
          </a:p>
          <a:p>
            <a:pPr marL="182880" lvl="2" indent="0">
              <a:buNone/>
            </a:pPr>
            <a:endParaRPr lang="en-US" sz="2000" dirty="0"/>
          </a:p>
          <a:p>
            <a:pPr marL="182880" lvl="2" indent="0">
              <a:buNone/>
            </a:pPr>
            <a:r>
              <a:rPr lang="en-US" sz="2000" dirty="0"/>
              <a:t>	--Explain how it aligns with 	curriculum/program and student needs</a:t>
            </a:r>
          </a:p>
        </p:txBody>
      </p:sp>
      <p:sp>
        <p:nvSpPr>
          <p:cNvPr id="4" name="Content Placeholder 3">
            <a:extLst>
              <a:ext uri="{FF2B5EF4-FFF2-40B4-BE49-F238E27FC236}">
                <a16:creationId xmlns:a16="http://schemas.microsoft.com/office/drawing/2014/main" id="{594C4ECD-7A09-D0D5-31C4-A7A046BF9401}"/>
              </a:ext>
            </a:extLst>
          </p:cNvPr>
          <p:cNvSpPr>
            <a:spLocks noGrp="1"/>
          </p:cNvSpPr>
          <p:nvPr>
            <p:ph sz="half" idx="2"/>
          </p:nvPr>
        </p:nvSpPr>
        <p:spPr>
          <a:xfrm>
            <a:off x="7194550" y="1592640"/>
            <a:ext cx="4870450" cy="4512885"/>
          </a:xfrm>
        </p:spPr>
        <p:txBody>
          <a:bodyPr>
            <a:normAutofit/>
          </a:bodyPr>
          <a:lstStyle/>
          <a:p>
            <a:pPr marL="0" indent="0">
              <a:buNone/>
            </a:pPr>
            <a:r>
              <a:rPr lang="en-US" dirty="0"/>
              <a:t>Example:</a:t>
            </a:r>
          </a:p>
          <a:p>
            <a:pPr marL="0" indent="0">
              <a:buNone/>
            </a:pPr>
            <a:r>
              <a:rPr lang="en-US" dirty="0"/>
              <a:t>We seek funding to implement a comprehensive digital literacy program aimed at empowering underserved youth in our community with essential technology skills.  </a:t>
            </a:r>
          </a:p>
          <a:p>
            <a:pPr marL="0" indent="0">
              <a:buNone/>
            </a:pPr>
            <a:endParaRPr lang="en-US" dirty="0"/>
          </a:p>
          <a:p>
            <a:pPr marL="0" indent="0">
              <a:buNone/>
            </a:pPr>
            <a:r>
              <a:rPr lang="en-US" b="0" i="0" dirty="0">
                <a:effectLst/>
                <a:latin typeface="Söhne"/>
              </a:rPr>
              <a:t>The program will address the growing digital divide by providing access to modern technology resources, fostering digital competency, and promoting the responsible use of technology.</a:t>
            </a:r>
            <a:endParaRPr lang="en-US" dirty="0"/>
          </a:p>
        </p:txBody>
      </p:sp>
    </p:spTree>
    <p:extLst>
      <p:ext uri="{BB962C8B-B14F-4D97-AF65-F5344CB8AC3E}">
        <p14:creationId xmlns:p14="http://schemas.microsoft.com/office/powerpoint/2010/main" val="1968143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949130-F4C8-4E64-AD1A-B3611E435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3" name="Rectangle 12">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useBgFill="1">
        <p:nvSpPr>
          <p:cNvPr id="15" name="Oval 14">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5" name="Title 4">
            <a:extLst>
              <a:ext uri="{FF2B5EF4-FFF2-40B4-BE49-F238E27FC236}">
                <a16:creationId xmlns:a16="http://schemas.microsoft.com/office/drawing/2014/main" id="{4FCD9A69-4793-8E73-8DD7-D182A58B0047}"/>
              </a:ext>
            </a:extLst>
          </p:cNvPr>
          <p:cNvSpPr>
            <a:spLocks noGrp="1"/>
          </p:cNvSpPr>
          <p:nvPr>
            <p:ph type="title"/>
          </p:nvPr>
        </p:nvSpPr>
        <p:spPr>
          <a:xfrm>
            <a:off x="1044054" y="2286000"/>
            <a:ext cx="3965456" cy="2285999"/>
          </a:xfrm>
        </p:spPr>
        <p:txBody>
          <a:bodyPr anchor="ctr">
            <a:normAutofit/>
          </a:bodyPr>
          <a:lstStyle/>
          <a:p>
            <a:pPr algn="ctr"/>
            <a:r>
              <a:rPr lang="en-US" sz="4000" dirty="0"/>
              <a:t>PART TWO</a:t>
            </a:r>
          </a:p>
        </p:txBody>
      </p:sp>
      <p:sp>
        <p:nvSpPr>
          <p:cNvPr id="12" name="Content Placeholder 5">
            <a:extLst>
              <a:ext uri="{FF2B5EF4-FFF2-40B4-BE49-F238E27FC236}">
                <a16:creationId xmlns:a16="http://schemas.microsoft.com/office/drawing/2014/main" id="{7D9B7ADE-83CA-83EF-6D64-DA323E1E2B56}"/>
              </a:ext>
            </a:extLst>
          </p:cNvPr>
          <p:cNvSpPr>
            <a:spLocks noGrp="1"/>
          </p:cNvSpPr>
          <p:nvPr>
            <p:ph idx="1"/>
          </p:nvPr>
        </p:nvSpPr>
        <p:spPr>
          <a:xfrm>
            <a:off x="6231467" y="296333"/>
            <a:ext cx="5842000" cy="6307667"/>
          </a:xfrm>
        </p:spPr>
        <p:txBody>
          <a:bodyPr anchor="ctr">
            <a:normAutofit/>
          </a:bodyPr>
          <a:lstStyle/>
          <a:p>
            <a:pPr marL="0" indent="0">
              <a:lnSpc>
                <a:spcPct val="120000"/>
              </a:lnSpc>
              <a:buNone/>
            </a:pPr>
            <a:r>
              <a:rPr lang="en-US" sz="2400" b="1" dirty="0"/>
              <a:t>Problem</a:t>
            </a:r>
            <a:r>
              <a:rPr lang="en-US" sz="2400" dirty="0"/>
              <a:t> </a:t>
            </a:r>
          </a:p>
          <a:p>
            <a:pPr marL="0" indent="0">
              <a:lnSpc>
                <a:spcPct val="120000"/>
              </a:lnSpc>
              <a:buNone/>
            </a:pPr>
            <a:r>
              <a:rPr lang="en-US" dirty="0"/>
              <a:t>Describes the situation motivating the applicant to seek a grant. Explains why the situation matters and what’s causing it.</a:t>
            </a:r>
          </a:p>
          <a:p>
            <a:pPr marL="0" indent="0">
              <a:lnSpc>
                <a:spcPct val="120000"/>
              </a:lnSpc>
              <a:buNone/>
            </a:pPr>
            <a:endParaRPr lang="en-US" dirty="0"/>
          </a:p>
          <a:p>
            <a:pPr>
              <a:lnSpc>
                <a:spcPct val="120000"/>
              </a:lnSpc>
            </a:pPr>
            <a:endParaRPr lang="en-US" sz="1700" dirty="0"/>
          </a:p>
          <a:p>
            <a:pPr marL="0" indent="0">
              <a:lnSpc>
                <a:spcPct val="120000"/>
              </a:lnSpc>
              <a:buNone/>
            </a:pPr>
            <a:r>
              <a:rPr lang="en-US" sz="2400" b="1" dirty="0"/>
              <a:t>Outcomes</a:t>
            </a:r>
            <a:r>
              <a:rPr lang="en-US" sz="1700" dirty="0"/>
              <a:t> </a:t>
            </a:r>
          </a:p>
          <a:p>
            <a:pPr marL="0" indent="0">
              <a:lnSpc>
                <a:spcPct val="120000"/>
              </a:lnSpc>
              <a:buNone/>
            </a:pPr>
            <a:r>
              <a:rPr lang="en-US" dirty="0"/>
              <a:t>Specifies the measurable improvements that the proposed program/project will produce in the situation described in the Problem Section. </a:t>
            </a:r>
          </a:p>
        </p:txBody>
      </p:sp>
    </p:spTree>
    <p:extLst>
      <p:ext uri="{BB962C8B-B14F-4D97-AF65-F5344CB8AC3E}">
        <p14:creationId xmlns:p14="http://schemas.microsoft.com/office/powerpoint/2010/main" val="259841031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CABE8D-EC70-DDCE-E191-EF3736C0AE8E}"/>
              </a:ext>
            </a:extLst>
          </p:cNvPr>
          <p:cNvSpPr>
            <a:spLocks noGrp="1"/>
          </p:cNvSpPr>
          <p:nvPr>
            <p:ph sz="half" idx="1"/>
          </p:nvPr>
        </p:nvSpPr>
        <p:spPr>
          <a:xfrm>
            <a:off x="1150166" y="1678365"/>
            <a:ext cx="5657034" cy="4246185"/>
          </a:xfrm>
        </p:spPr>
        <p:txBody>
          <a:bodyPr>
            <a:normAutofit/>
          </a:bodyPr>
          <a:lstStyle/>
          <a:p>
            <a:pPr marL="0" indent="0">
              <a:buNone/>
            </a:pPr>
            <a:r>
              <a:rPr lang="en-US" sz="2800" b="1" dirty="0"/>
              <a:t>Impact and Benefits</a:t>
            </a:r>
          </a:p>
          <a:p>
            <a:pPr marL="0" indent="0">
              <a:buNone/>
            </a:pPr>
            <a:r>
              <a:rPr lang="en-US" sz="2400" b="0" i="0" dirty="0">
                <a:effectLst/>
                <a:latin typeface="Söhne"/>
              </a:rPr>
              <a:t>	--</a:t>
            </a:r>
            <a:r>
              <a:rPr lang="en-US" sz="2400" b="0" i="0" dirty="0">
                <a:effectLst/>
              </a:rPr>
              <a:t>Describe how the project will 	benefit students and the 	community.</a:t>
            </a:r>
          </a:p>
          <a:p>
            <a:pPr marL="0" indent="0" algn="l">
              <a:buNone/>
            </a:pPr>
            <a:endParaRPr lang="en-US" sz="2400" dirty="0"/>
          </a:p>
          <a:p>
            <a:pPr marL="0" indent="0" algn="l">
              <a:buNone/>
            </a:pPr>
            <a:r>
              <a:rPr lang="en-US" sz="2400" b="0" i="0" dirty="0">
                <a:effectLst/>
              </a:rPr>
              <a:t>	--Highlight potential long-term 	outcomes and positive changes.</a:t>
            </a:r>
          </a:p>
          <a:p>
            <a:pPr marL="182880" lvl="2" indent="0">
              <a:buNone/>
            </a:pPr>
            <a:endParaRPr lang="en-US" sz="2000" dirty="0"/>
          </a:p>
        </p:txBody>
      </p:sp>
      <p:sp>
        <p:nvSpPr>
          <p:cNvPr id="4" name="Content Placeholder 3">
            <a:extLst>
              <a:ext uri="{FF2B5EF4-FFF2-40B4-BE49-F238E27FC236}">
                <a16:creationId xmlns:a16="http://schemas.microsoft.com/office/drawing/2014/main" id="{594C4ECD-7A09-D0D5-31C4-A7A046BF9401}"/>
              </a:ext>
            </a:extLst>
          </p:cNvPr>
          <p:cNvSpPr>
            <a:spLocks noGrp="1"/>
          </p:cNvSpPr>
          <p:nvPr>
            <p:ph sz="half" idx="2"/>
          </p:nvPr>
        </p:nvSpPr>
        <p:spPr>
          <a:xfrm>
            <a:off x="7143750" y="1821239"/>
            <a:ext cx="4870450" cy="3960435"/>
          </a:xfrm>
        </p:spPr>
        <p:txBody>
          <a:bodyPr>
            <a:normAutofit/>
          </a:bodyPr>
          <a:lstStyle/>
          <a:p>
            <a:pPr marL="0" indent="0">
              <a:buNone/>
            </a:pPr>
            <a:r>
              <a:rPr lang="en-US" dirty="0"/>
              <a:t>Example:</a:t>
            </a:r>
          </a:p>
          <a:p>
            <a:pPr marL="0" indent="0">
              <a:buNone/>
            </a:pPr>
            <a:endParaRPr lang="en-US" dirty="0"/>
          </a:p>
          <a:p>
            <a:pPr marL="0" indent="0">
              <a:buNone/>
            </a:pPr>
            <a:r>
              <a:rPr lang="en-US" dirty="0"/>
              <a:t>Through a series of workshops, hands-on training, and mentorship, this project aims to equip participants with the skills needed to thrive in an increasingly digital world.</a:t>
            </a:r>
          </a:p>
        </p:txBody>
      </p:sp>
    </p:spTree>
    <p:extLst>
      <p:ext uri="{BB962C8B-B14F-4D97-AF65-F5344CB8AC3E}">
        <p14:creationId xmlns:p14="http://schemas.microsoft.com/office/powerpoint/2010/main" val="3718780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B85F-4A2B-51BF-DC04-B78ADF774C8C}"/>
              </a:ext>
            </a:extLst>
          </p:cNvPr>
          <p:cNvSpPr>
            <a:spLocks noGrp="1"/>
          </p:cNvSpPr>
          <p:nvPr>
            <p:ph type="title"/>
          </p:nvPr>
        </p:nvSpPr>
        <p:spPr/>
        <p:txBody>
          <a:bodyPr/>
          <a:lstStyle/>
          <a:p>
            <a:r>
              <a:rPr lang="en-US" dirty="0"/>
              <a:t>Problem	</a:t>
            </a:r>
          </a:p>
        </p:txBody>
      </p:sp>
      <p:sp>
        <p:nvSpPr>
          <p:cNvPr id="3" name="Content Placeholder 2">
            <a:extLst>
              <a:ext uri="{FF2B5EF4-FFF2-40B4-BE49-F238E27FC236}">
                <a16:creationId xmlns:a16="http://schemas.microsoft.com/office/drawing/2014/main" id="{AA9A72E7-AD5E-1826-949B-FBB5D8D101DD}"/>
              </a:ext>
            </a:extLst>
          </p:cNvPr>
          <p:cNvSpPr>
            <a:spLocks noGrp="1"/>
          </p:cNvSpPr>
          <p:nvPr>
            <p:ph idx="1"/>
          </p:nvPr>
        </p:nvSpPr>
        <p:spPr>
          <a:xfrm>
            <a:off x="1429566" y="2286000"/>
            <a:ext cx="10343334" cy="3810000"/>
          </a:xfrm>
        </p:spPr>
        <p:txBody>
          <a:bodyPr/>
          <a:lstStyle/>
          <a:p>
            <a:pPr marL="0" indent="0">
              <a:buNone/>
            </a:pPr>
            <a:r>
              <a:rPr lang="en-US" sz="2000" dirty="0"/>
              <a:t>Three Primary Questions to Ask:</a:t>
            </a:r>
          </a:p>
          <a:p>
            <a:r>
              <a:rPr lang="en-US" sz="2000" dirty="0"/>
              <a:t>What is motivating you to take on this action? </a:t>
            </a:r>
          </a:p>
          <a:p>
            <a:r>
              <a:rPr lang="en-US" sz="2000" dirty="0"/>
              <a:t>What is the significance?</a:t>
            </a:r>
          </a:p>
          <a:p>
            <a:r>
              <a:rPr lang="en-US" sz="2000" dirty="0"/>
              <a:t>What are the causes?</a:t>
            </a:r>
          </a:p>
          <a:p>
            <a:endParaRPr lang="en-US" dirty="0"/>
          </a:p>
          <a:p>
            <a:pPr marL="0" indent="0">
              <a:buNone/>
            </a:pPr>
            <a:r>
              <a:rPr lang="en-US" dirty="0"/>
              <a:t>Depending on the funder the problem may also be called a need statement, a needs assessment, a problem statement, or a situational analysis.</a:t>
            </a:r>
          </a:p>
        </p:txBody>
      </p:sp>
    </p:spTree>
    <p:extLst>
      <p:ext uri="{BB962C8B-B14F-4D97-AF65-F5344CB8AC3E}">
        <p14:creationId xmlns:p14="http://schemas.microsoft.com/office/powerpoint/2010/main" val="1526716286"/>
      </p:ext>
    </p:extLst>
  </p:cSld>
  <p:clrMapOvr>
    <a:masterClrMapping/>
  </p:clrMapOvr>
</p:sld>
</file>

<file path=ppt/theme/theme1.xml><?xml version="1.0" encoding="utf-8"?>
<a:theme xmlns:a="http://schemas.openxmlformats.org/drawingml/2006/main" name="PortalVTI">
  <a:themeElements>
    <a:clrScheme name="AnalogousFromLightSeedRightStep">
      <a:dk1>
        <a:srgbClr val="000000"/>
      </a:dk1>
      <a:lt1>
        <a:srgbClr val="FFFFFF"/>
      </a:lt1>
      <a:dk2>
        <a:srgbClr val="413424"/>
      </a:dk2>
      <a:lt2>
        <a:srgbClr val="E2E5E8"/>
      </a:lt2>
      <a:accent1>
        <a:srgbClr val="D19651"/>
      </a:accent1>
      <a:accent2>
        <a:srgbClr val="A9A64F"/>
      </a:accent2>
      <a:accent3>
        <a:srgbClr val="90AB63"/>
      </a:accent3>
      <a:accent4>
        <a:srgbClr val="66B253"/>
      </a:accent4>
      <a:accent5>
        <a:srgbClr val="58B46B"/>
      </a:accent5>
      <a:accent6>
        <a:srgbClr val="53B28E"/>
      </a:accent6>
      <a:hlink>
        <a:srgbClr val="6283AA"/>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2.xml><?xml version="1.0" encoding="utf-8"?>
<a:theme xmlns:a="http://schemas.openxmlformats.org/drawingml/2006/main" name="1_Portal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1523</Words>
  <Application>Microsoft Macintosh PowerPoint</Application>
  <PresentationFormat>Widescreen</PresentationFormat>
  <Paragraphs>176</Paragraphs>
  <Slides>29</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Söhne</vt:lpstr>
      <vt:lpstr>Trade Gothic Next Cond</vt:lpstr>
      <vt:lpstr>Trade Gothic Next Light</vt:lpstr>
      <vt:lpstr>PortalVTI</vt:lpstr>
      <vt:lpstr>1_PortalVTI</vt:lpstr>
      <vt:lpstr>Grant Writing Tips for K-12 Educators  Unlocking Funding Opportunities for Your Classroom</vt:lpstr>
      <vt:lpstr>Introduction</vt:lpstr>
      <vt:lpstr>Why Grants matter</vt:lpstr>
      <vt:lpstr>Crafting a compelling proposal</vt:lpstr>
      <vt:lpstr>Part One</vt:lpstr>
      <vt:lpstr>PowerPoint Presentation</vt:lpstr>
      <vt:lpstr>PART TWO</vt:lpstr>
      <vt:lpstr>PowerPoint Presentation</vt:lpstr>
      <vt:lpstr>Problem </vt:lpstr>
      <vt:lpstr>OUTCOMES </vt:lpstr>
      <vt:lpstr>PowerPoint Presentation</vt:lpstr>
      <vt:lpstr>PART Three</vt:lpstr>
      <vt:lpstr>PowerPoint Presentation</vt:lpstr>
      <vt:lpstr>PowerPoint Presentation</vt:lpstr>
      <vt:lpstr>Evaluation</vt:lpstr>
      <vt:lpstr>PART FOUR</vt:lpstr>
      <vt:lpstr>PowerPoint Presentation</vt:lpstr>
      <vt:lpstr>Future Support</vt:lpstr>
      <vt:lpstr>Writing tips</vt:lpstr>
      <vt:lpstr>FINDING FUNDERS</vt:lpstr>
      <vt:lpstr>Grant Prospecting</vt:lpstr>
      <vt:lpstr>BAF Students First Mini Grant</vt:lpstr>
      <vt:lpstr>PowerPoint Presentation</vt:lpstr>
      <vt:lpstr>PowerPoint Presentation</vt:lpstr>
      <vt:lpstr>PowerPoint Presentation</vt:lpstr>
      <vt:lpstr>PowerPoint Presentation</vt:lpstr>
      <vt:lpstr>Tips for Securing Funding</vt:lpstr>
      <vt:lpstr>Create a strong application</vt:lpstr>
      <vt:lpstr>Final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writing tips</dc:title>
  <dc:creator>Michelle Moore Leftwich</dc:creator>
  <cp:lastModifiedBy>Michelle Moore Leftwich</cp:lastModifiedBy>
  <cp:revision>12</cp:revision>
  <dcterms:created xsi:type="dcterms:W3CDTF">2023-08-14T11:39:36Z</dcterms:created>
  <dcterms:modified xsi:type="dcterms:W3CDTF">2023-08-28T17:25:44Z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60f4a70-4b6c-4bd4-a002-31edb9c00abe_Enabled">
    <vt:lpwstr>true</vt:lpwstr>
  </property>
  <property fmtid="{D5CDD505-2E9C-101B-9397-08002B2CF9AE}" pid="3" name="MSIP_Label_460f4a70-4b6c-4bd4-a002-31edb9c00abe_SetDate">
    <vt:lpwstr>2023-08-14T11:56:01Z</vt:lpwstr>
  </property>
  <property fmtid="{D5CDD505-2E9C-101B-9397-08002B2CF9AE}" pid="4" name="MSIP_Label_460f4a70-4b6c-4bd4-a002-31edb9c00abe_Method">
    <vt:lpwstr>Standard</vt:lpwstr>
  </property>
  <property fmtid="{D5CDD505-2E9C-101B-9397-08002B2CF9AE}" pid="5" name="MSIP_Label_460f4a70-4b6c-4bd4-a002-31edb9c00abe_Name">
    <vt:lpwstr>General</vt:lpwstr>
  </property>
  <property fmtid="{D5CDD505-2E9C-101B-9397-08002B2CF9AE}" pid="6" name="MSIP_Label_460f4a70-4b6c-4bd4-a002-31edb9c00abe_SiteId">
    <vt:lpwstr>e019b04b-330c-467a-8bae-09fb17374d6a</vt:lpwstr>
  </property>
  <property fmtid="{D5CDD505-2E9C-101B-9397-08002B2CF9AE}" pid="7" name="MSIP_Label_460f4a70-4b6c-4bd4-a002-31edb9c00abe_ActionId">
    <vt:lpwstr>bf908f68-8666-4bdd-ad45-3dbe46f8c0c5</vt:lpwstr>
  </property>
  <property fmtid="{D5CDD505-2E9C-101B-9397-08002B2CF9AE}" pid="8" name="MSIP_Label_460f4a70-4b6c-4bd4-a002-31edb9c00abe_ContentBits">
    <vt:lpwstr>0</vt:lpwstr>
  </property>
</Properties>
</file>